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45.xml"/>
  <Override ContentType="application/vnd.openxmlformats-officedocument.presentationml.notesSlide+xml" PartName="/ppt/notesSlides/notesSlide3.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47.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48" r:id="rId5"/>
    <p:sldMasterId id="2147483660"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Lst>
  <p:sldSz cy="6858000" cx="12192000"/>
  <p:notesSz cx="6858000" cy="9144000"/>
  <p:embeddedFontLst>
    <p:embeddedFont>
      <p:font typeface="Roboto"/>
      <p:regular r:id="rId55"/>
      <p:bold r:id="rId56"/>
      <p:italic r:id="rId57"/>
      <p:boldItalic r:id="rId58"/>
    </p:embeddedFont>
    <p:embeddedFont>
      <p:font typeface="Tahoma"/>
      <p:regular r:id="rId59"/>
      <p:bold r:id="rId6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 uri="http://customooxmlschemas.google.com/">
      <go:slidesCustomData xmlns:go="http://customooxmlschemas.google.com/" r:id="rId61" roundtripDataSignature="AMtx7mjcQ7QZlff/93NBzd+jkyusd2OPC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839595AD-B7FB-4859-88A5-A92457B24F9E}">
  <a:tblStyle styleId="{839595AD-B7FB-4859-88A5-A92457B24F9E}"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CEAF0"/>
          </a:solidFill>
        </a:fill>
      </a:tcStyle>
    </a:wholeTbl>
    <a:band1H>
      <a:tcTxStyle b="off" i="off"/>
      <a:tcStyle>
        <a:fill>
          <a:solidFill>
            <a:srgbClr val="D7D2DF"/>
          </a:solidFill>
        </a:fill>
      </a:tcStyle>
    </a:band1H>
    <a:band2H>
      <a:tcTxStyle b="off" i="off"/>
    </a:band2H>
    <a:band1V>
      <a:tcTxStyle b="off" i="off"/>
      <a:tcStyle>
        <a:fill>
          <a:solidFill>
            <a:srgbClr val="D7D2DF"/>
          </a:solidFill>
        </a:fill>
      </a:tcStyle>
    </a:band1V>
    <a:band2V>
      <a:tcTxStyle b="off" i="off"/>
    </a:band2V>
    <a:lastCol>
      <a:tcTxStyle b="on" i="off">
        <a:font>
          <a:latin typeface="Arial"/>
          <a:ea typeface="Arial"/>
          <a:cs typeface="Arial"/>
        </a:font>
        <a:schemeClr val="lt1"/>
      </a:tcTxStyle>
      <a:tcStyle>
        <a:fill>
          <a:solidFill>
            <a:schemeClr val="accent4"/>
          </a:solidFill>
        </a:fill>
      </a:tcStyle>
    </a:lastCol>
    <a:firstCol>
      <a:tcTxStyle b="on" i="off">
        <a:font>
          <a:latin typeface="Arial"/>
          <a:ea typeface="Arial"/>
          <a:cs typeface="Arial"/>
        </a:font>
        <a:schemeClr val="lt1"/>
      </a:tcTxStyle>
      <a:tcStyle>
        <a:fill>
          <a:solidFill>
            <a:schemeClr val="accent4"/>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accent4"/>
          </a:solidFill>
        </a:fill>
      </a:tcStyle>
    </a:lastRow>
    <a:seCell>
      <a:tcTxStyle b="off" i="off"/>
    </a:seCell>
    <a:swCell>
      <a:tcTxStyle b="off" i="off"/>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accent4"/>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3.xml"/><Relationship Id="rId42" Type="http://schemas.openxmlformats.org/officeDocument/2006/relationships/slide" Target="slides/slide35.xml"/><Relationship Id="rId41" Type="http://schemas.openxmlformats.org/officeDocument/2006/relationships/slide" Target="slides/slide34.xml"/><Relationship Id="rId44" Type="http://schemas.openxmlformats.org/officeDocument/2006/relationships/slide" Target="slides/slide37.xml"/><Relationship Id="rId43" Type="http://schemas.openxmlformats.org/officeDocument/2006/relationships/slide" Target="slides/slide36.xml"/><Relationship Id="rId46" Type="http://schemas.openxmlformats.org/officeDocument/2006/relationships/slide" Target="slides/slide39.xml"/><Relationship Id="rId45" Type="http://schemas.openxmlformats.org/officeDocument/2006/relationships/slide" Target="slides/slide3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48" Type="http://schemas.openxmlformats.org/officeDocument/2006/relationships/slide" Target="slides/slide41.xml"/><Relationship Id="rId47" Type="http://schemas.openxmlformats.org/officeDocument/2006/relationships/slide" Target="slides/slide40.xml"/><Relationship Id="rId49" Type="http://schemas.openxmlformats.org/officeDocument/2006/relationships/slide" Target="slides/slide42.xml"/><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33" Type="http://schemas.openxmlformats.org/officeDocument/2006/relationships/slide" Target="slides/slide26.xml"/><Relationship Id="rId32" Type="http://schemas.openxmlformats.org/officeDocument/2006/relationships/slide" Target="slides/slide25.xml"/><Relationship Id="rId35" Type="http://schemas.openxmlformats.org/officeDocument/2006/relationships/slide" Target="slides/slide28.xml"/><Relationship Id="rId34" Type="http://schemas.openxmlformats.org/officeDocument/2006/relationships/slide" Target="slides/slide27.xml"/><Relationship Id="rId37" Type="http://schemas.openxmlformats.org/officeDocument/2006/relationships/slide" Target="slides/slide30.xml"/><Relationship Id="rId36" Type="http://schemas.openxmlformats.org/officeDocument/2006/relationships/slide" Target="slides/slide29.xml"/><Relationship Id="rId39" Type="http://schemas.openxmlformats.org/officeDocument/2006/relationships/slide" Target="slides/slide32.xml"/><Relationship Id="rId38" Type="http://schemas.openxmlformats.org/officeDocument/2006/relationships/slide" Target="slides/slide31.xml"/><Relationship Id="rId61" Type="http://customschemas.google.com/relationships/presentationmetadata" Target="metadata"/><Relationship Id="rId20" Type="http://schemas.openxmlformats.org/officeDocument/2006/relationships/slide" Target="slides/slide13.xml"/><Relationship Id="rId22" Type="http://schemas.openxmlformats.org/officeDocument/2006/relationships/slide" Target="slides/slide15.xml"/><Relationship Id="rId21" Type="http://schemas.openxmlformats.org/officeDocument/2006/relationships/slide" Target="slides/slide14.xml"/><Relationship Id="rId24" Type="http://schemas.openxmlformats.org/officeDocument/2006/relationships/slide" Target="slides/slide17.xml"/><Relationship Id="rId23" Type="http://schemas.openxmlformats.org/officeDocument/2006/relationships/slide" Target="slides/slide16.xml"/><Relationship Id="rId60" Type="http://schemas.openxmlformats.org/officeDocument/2006/relationships/font" Target="fonts/Tahoma-bold.fntdata"/><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29" Type="http://schemas.openxmlformats.org/officeDocument/2006/relationships/slide" Target="slides/slide22.xml"/><Relationship Id="rId51" Type="http://schemas.openxmlformats.org/officeDocument/2006/relationships/slide" Target="slides/slide44.xml"/><Relationship Id="rId50" Type="http://schemas.openxmlformats.org/officeDocument/2006/relationships/slide" Target="slides/slide43.xml"/><Relationship Id="rId53" Type="http://schemas.openxmlformats.org/officeDocument/2006/relationships/slide" Target="slides/slide46.xml"/><Relationship Id="rId52" Type="http://schemas.openxmlformats.org/officeDocument/2006/relationships/slide" Target="slides/slide45.xml"/><Relationship Id="rId11" Type="http://schemas.openxmlformats.org/officeDocument/2006/relationships/slide" Target="slides/slide4.xml"/><Relationship Id="rId55" Type="http://schemas.openxmlformats.org/officeDocument/2006/relationships/font" Target="fonts/Roboto-regular.fntdata"/><Relationship Id="rId10" Type="http://schemas.openxmlformats.org/officeDocument/2006/relationships/slide" Target="slides/slide3.xml"/><Relationship Id="rId54" Type="http://schemas.openxmlformats.org/officeDocument/2006/relationships/slide" Target="slides/slide47.xml"/><Relationship Id="rId13" Type="http://schemas.openxmlformats.org/officeDocument/2006/relationships/slide" Target="slides/slide6.xml"/><Relationship Id="rId57" Type="http://schemas.openxmlformats.org/officeDocument/2006/relationships/font" Target="fonts/Roboto-italic.fntdata"/><Relationship Id="rId12" Type="http://schemas.openxmlformats.org/officeDocument/2006/relationships/slide" Target="slides/slide5.xml"/><Relationship Id="rId56" Type="http://schemas.openxmlformats.org/officeDocument/2006/relationships/font" Target="fonts/Roboto-bold.fntdata"/><Relationship Id="rId15" Type="http://schemas.openxmlformats.org/officeDocument/2006/relationships/slide" Target="slides/slide8.xml"/><Relationship Id="rId59" Type="http://schemas.openxmlformats.org/officeDocument/2006/relationships/font" Target="fonts/Tahoma-regular.fntdata"/><Relationship Id="rId14" Type="http://schemas.openxmlformats.org/officeDocument/2006/relationships/slide" Target="slides/slide7.xml"/><Relationship Id="rId58" Type="http://schemas.openxmlformats.org/officeDocument/2006/relationships/font" Target="fonts/Roboto-boldItalic.fntdata"/><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jpg>
</file>

<file path=ppt/media/image10.jpg>
</file>

<file path=ppt/media/image11.jp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23.png>
</file>

<file path=ppt/media/image24.jpg>
</file>

<file path=ppt/media/image25.jpg>
</file>

<file path=ppt/media/image3.png>
</file>

<file path=ppt/media/image4.jpg>
</file>

<file path=ppt/media/image5.jp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2" name="Shape 92"/>
        <p:cNvGrpSpPr/>
        <p:nvPr/>
      </p:nvGrpSpPr>
      <p:grpSpPr>
        <a:xfrm>
          <a:off x="0" y="0"/>
          <a:ext cx="0" cy="0"/>
          <a:chOff x="0" y="0"/>
          <a:chExt cx="0" cy="0"/>
        </a:xfrm>
      </p:grpSpPr>
      <p:sp>
        <p:nvSpPr>
          <p:cNvPr id="93" name="Google Shape;9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4" name="Google Shape;94;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1" name="Shape 151"/>
        <p:cNvGrpSpPr/>
        <p:nvPr/>
      </p:nvGrpSpPr>
      <p:grpSpPr>
        <a:xfrm>
          <a:off x="0" y="0"/>
          <a:ext cx="0" cy="0"/>
          <a:chOff x="0" y="0"/>
          <a:chExt cx="0" cy="0"/>
        </a:xfrm>
      </p:grpSpPr>
      <p:sp>
        <p:nvSpPr>
          <p:cNvPr id="152" name="Google Shape;152;p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3" name="Google Shape;153;p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p9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62" name="Google Shape;162;p9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p9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73" name="Google Shape;173;p9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1" name="Shape 181"/>
        <p:cNvGrpSpPr/>
        <p:nvPr/>
      </p:nvGrpSpPr>
      <p:grpSpPr>
        <a:xfrm>
          <a:off x="0" y="0"/>
          <a:ext cx="0" cy="0"/>
          <a:chOff x="0" y="0"/>
          <a:chExt cx="0" cy="0"/>
        </a:xfrm>
      </p:grpSpPr>
      <p:sp>
        <p:nvSpPr>
          <p:cNvPr id="182" name="Google Shape;182;p9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83" name="Google Shape;183;p9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8" name="Shape 188"/>
        <p:cNvGrpSpPr/>
        <p:nvPr/>
      </p:nvGrpSpPr>
      <p:grpSpPr>
        <a:xfrm>
          <a:off x="0" y="0"/>
          <a:ext cx="0" cy="0"/>
          <a:chOff x="0" y="0"/>
          <a:chExt cx="0" cy="0"/>
        </a:xfrm>
      </p:grpSpPr>
      <p:sp>
        <p:nvSpPr>
          <p:cNvPr id="189" name="Google Shape;189;p9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90" name="Google Shape;190;p9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p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03" name="Google Shape;203;p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1" name="Shape 211"/>
        <p:cNvGrpSpPr/>
        <p:nvPr/>
      </p:nvGrpSpPr>
      <p:grpSpPr>
        <a:xfrm>
          <a:off x="0" y="0"/>
          <a:ext cx="0" cy="0"/>
          <a:chOff x="0" y="0"/>
          <a:chExt cx="0" cy="0"/>
        </a:xfrm>
      </p:grpSpPr>
      <p:sp>
        <p:nvSpPr>
          <p:cNvPr id="212" name="Google Shape;212;p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3" name="Google Shape;213;p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6" name="Shape 226"/>
        <p:cNvGrpSpPr/>
        <p:nvPr/>
      </p:nvGrpSpPr>
      <p:grpSpPr>
        <a:xfrm>
          <a:off x="0" y="0"/>
          <a:ext cx="0" cy="0"/>
          <a:chOff x="0" y="0"/>
          <a:chExt cx="0" cy="0"/>
        </a:xfrm>
      </p:grpSpPr>
      <p:sp>
        <p:nvSpPr>
          <p:cNvPr id="227" name="Google Shape;227;p9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28" name="Google Shape;228;p9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p10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34" name="Google Shape;234;p10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8" name="Shape 238"/>
        <p:cNvGrpSpPr/>
        <p:nvPr/>
      </p:nvGrpSpPr>
      <p:grpSpPr>
        <a:xfrm>
          <a:off x="0" y="0"/>
          <a:ext cx="0" cy="0"/>
          <a:chOff x="0" y="0"/>
          <a:chExt cx="0" cy="0"/>
        </a:xfrm>
      </p:grpSpPr>
      <p:sp>
        <p:nvSpPr>
          <p:cNvPr id="239" name="Google Shape;239;p10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0" name="Google Shape;240;p10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6" name="Shape 96"/>
        <p:cNvGrpSpPr/>
        <p:nvPr/>
      </p:nvGrpSpPr>
      <p:grpSpPr>
        <a:xfrm>
          <a:off x="0" y="0"/>
          <a:ext cx="0" cy="0"/>
          <a:chOff x="0" y="0"/>
          <a:chExt cx="0" cy="0"/>
        </a:xfrm>
      </p:grpSpPr>
      <p:sp>
        <p:nvSpPr>
          <p:cNvPr id="97" name="Google Shape;9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98" name="Google Shape;98;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7" name="Shape 247"/>
        <p:cNvGrpSpPr/>
        <p:nvPr/>
      </p:nvGrpSpPr>
      <p:grpSpPr>
        <a:xfrm>
          <a:off x="0" y="0"/>
          <a:ext cx="0" cy="0"/>
          <a:chOff x="0" y="0"/>
          <a:chExt cx="0" cy="0"/>
        </a:xfrm>
      </p:grpSpPr>
      <p:sp>
        <p:nvSpPr>
          <p:cNvPr id="248" name="Google Shape;248;p10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49" name="Google Shape;249;p10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8" name="Shape 258"/>
        <p:cNvGrpSpPr/>
        <p:nvPr/>
      </p:nvGrpSpPr>
      <p:grpSpPr>
        <a:xfrm>
          <a:off x="0" y="0"/>
          <a:ext cx="0" cy="0"/>
          <a:chOff x="0" y="0"/>
          <a:chExt cx="0" cy="0"/>
        </a:xfrm>
      </p:grpSpPr>
      <p:sp>
        <p:nvSpPr>
          <p:cNvPr id="259" name="Google Shape;259;p10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60" name="Google Shape;260;p10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p1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95" name="Google Shape;295;p10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p10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04" name="Google Shape;304;p1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4" name="Shape 314"/>
        <p:cNvGrpSpPr/>
        <p:nvPr/>
      </p:nvGrpSpPr>
      <p:grpSpPr>
        <a:xfrm>
          <a:off x="0" y="0"/>
          <a:ext cx="0" cy="0"/>
          <a:chOff x="0" y="0"/>
          <a:chExt cx="0" cy="0"/>
        </a:xfrm>
      </p:grpSpPr>
      <p:sp>
        <p:nvSpPr>
          <p:cNvPr id="315" name="Google Shape;315;p10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16" name="Google Shape;316;p10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4" name="Shape 334"/>
        <p:cNvGrpSpPr/>
        <p:nvPr/>
      </p:nvGrpSpPr>
      <p:grpSpPr>
        <a:xfrm>
          <a:off x="0" y="0"/>
          <a:ext cx="0" cy="0"/>
          <a:chOff x="0" y="0"/>
          <a:chExt cx="0" cy="0"/>
        </a:xfrm>
      </p:grpSpPr>
      <p:sp>
        <p:nvSpPr>
          <p:cNvPr id="335" name="Google Shape;335;p10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36" name="Google Shape;336;p10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6" name="Shape 346"/>
        <p:cNvGrpSpPr/>
        <p:nvPr/>
      </p:nvGrpSpPr>
      <p:grpSpPr>
        <a:xfrm>
          <a:off x="0" y="0"/>
          <a:ext cx="0" cy="0"/>
          <a:chOff x="0" y="0"/>
          <a:chExt cx="0" cy="0"/>
        </a:xfrm>
      </p:grpSpPr>
      <p:sp>
        <p:nvSpPr>
          <p:cNvPr id="347" name="Google Shape;347;p10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48" name="Google Shape;348;p10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6" name="Shape 356"/>
        <p:cNvGrpSpPr/>
        <p:nvPr/>
      </p:nvGrpSpPr>
      <p:grpSpPr>
        <a:xfrm>
          <a:off x="0" y="0"/>
          <a:ext cx="0" cy="0"/>
          <a:chOff x="0" y="0"/>
          <a:chExt cx="0" cy="0"/>
        </a:xfrm>
      </p:grpSpPr>
      <p:sp>
        <p:nvSpPr>
          <p:cNvPr id="357" name="Google Shape;357;p10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58" name="Google Shape;358;p1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p1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69" name="Google Shape;369;p1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8" name="Shape 378"/>
        <p:cNvGrpSpPr/>
        <p:nvPr/>
      </p:nvGrpSpPr>
      <p:grpSpPr>
        <a:xfrm>
          <a:off x="0" y="0"/>
          <a:ext cx="0" cy="0"/>
          <a:chOff x="0" y="0"/>
          <a:chExt cx="0" cy="0"/>
        </a:xfrm>
      </p:grpSpPr>
      <p:sp>
        <p:nvSpPr>
          <p:cNvPr id="379" name="Google Shape;379;p1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80" name="Google Shape;380;p1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1" name="Shape 101"/>
        <p:cNvGrpSpPr/>
        <p:nvPr/>
      </p:nvGrpSpPr>
      <p:grpSpPr>
        <a:xfrm>
          <a:off x="0" y="0"/>
          <a:ext cx="0" cy="0"/>
          <a:chOff x="0" y="0"/>
          <a:chExt cx="0" cy="0"/>
        </a:xfrm>
      </p:grpSpPr>
      <p:sp>
        <p:nvSpPr>
          <p:cNvPr id="102" name="Google Shape;10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3" name="Google Shape;103;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9" name="Shape 389"/>
        <p:cNvGrpSpPr/>
        <p:nvPr/>
      </p:nvGrpSpPr>
      <p:grpSpPr>
        <a:xfrm>
          <a:off x="0" y="0"/>
          <a:ext cx="0" cy="0"/>
          <a:chOff x="0" y="0"/>
          <a:chExt cx="0" cy="0"/>
        </a:xfrm>
      </p:grpSpPr>
      <p:sp>
        <p:nvSpPr>
          <p:cNvPr id="390" name="Google Shape;390;p1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391" name="Google Shape;391;p1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0" name="Shape 400"/>
        <p:cNvGrpSpPr/>
        <p:nvPr/>
      </p:nvGrpSpPr>
      <p:grpSpPr>
        <a:xfrm>
          <a:off x="0" y="0"/>
          <a:ext cx="0" cy="0"/>
          <a:chOff x="0" y="0"/>
          <a:chExt cx="0" cy="0"/>
        </a:xfrm>
      </p:grpSpPr>
      <p:sp>
        <p:nvSpPr>
          <p:cNvPr id="401" name="Google Shape;401;p1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02" name="Google Shape;402;p1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9" name="Shape 409"/>
        <p:cNvGrpSpPr/>
        <p:nvPr/>
      </p:nvGrpSpPr>
      <p:grpSpPr>
        <a:xfrm>
          <a:off x="0" y="0"/>
          <a:ext cx="0" cy="0"/>
          <a:chOff x="0" y="0"/>
          <a:chExt cx="0" cy="0"/>
        </a:xfrm>
      </p:grpSpPr>
      <p:sp>
        <p:nvSpPr>
          <p:cNvPr id="410" name="Google Shape;410;p1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11" name="Google Shape;411;p1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7" name="Shape 417"/>
        <p:cNvGrpSpPr/>
        <p:nvPr/>
      </p:nvGrpSpPr>
      <p:grpSpPr>
        <a:xfrm>
          <a:off x="0" y="0"/>
          <a:ext cx="0" cy="0"/>
          <a:chOff x="0" y="0"/>
          <a:chExt cx="0" cy="0"/>
        </a:xfrm>
      </p:grpSpPr>
      <p:sp>
        <p:nvSpPr>
          <p:cNvPr id="418" name="Google Shape;418;p1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19" name="Google Shape;419;p1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6" name="Shape 426"/>
        <p:cNvGrpSpPr/>
        <p:nvPr/>
      </p:nvGrpSpPr>
      <p:grpSpPr>
        <a:xfrm>
          <a:off x="0" y="0"/>
          <a:ext cx="0" cy="0"/>
          <a:chOff x="0" y="0"/>
          <a:chExt cx="0" cy="0"/>
        </a:xfrm>
      </p:grpSpPr>
      <p:sp>
        <p:nvSpPr>
          <p:cNvPr id="427" name="Google Shape;427;p1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28" name="Google Shape;428;p1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8" name="Shape 438"/>
        <p:cNvGrpSpPr/>
        <p:nvPr/>
      </p:nvGrpSpPr>
      <p:grpSpPr>
        <a:xfrm>
          <a:off x="0" y="0"/>
          <a:ext cx="0" cy="0"/>
          <a:chOff x="0" y="0"/>
          <a:chExt cx="0" cy="0"/>
        </a:xfrm>
      </p:grpSpPr>
      <p:sp>
        <p:nvSpPr>
          <p:cNvPr id="439" name="Google Shape;439;p1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40" name="Google Shape;440;p1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9" name="Shape 449"/>
        <p:cNvGrpSpPr/>
        <p:nvPr/>
      </p:nvGrpSpPr>
      <p:grpSpPr>
        <a:xfrm>
          <a:off x="0" y="0"/>
          <a:ext cx="0" cy="0"/>
          <a:chOff x="0" y="0"/>
          <a:chExt cx="0" cy="0"/>
        </a:xfrm>
      </p:grpSpPr>
      <p:sp>
        <p:nvSpPr>
          <p:cNvPr id="450" name="Google Shape;450;p1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51" name="Google Shape;451;p1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0" name="Shape 460"/>
        <p:cNvGrpSpPr/>
        <p:nvPr/>
      </p:nvGrpSpPr>
      <p:grpSpPr>
        <a:xfrm>
          <a:off x="0" y="0"/>
          <a:ext cx="0" cy="0"/>
          <a:chOff x="0" y="0"/>
          <a:chExt cx="0" cy="0"/>
        </a:xfrm>
      </p:grpSpPr>
      <p:sp>
        <p:nvSpPr>
          <p:cNvPr id="461" name="Google Shape;461;p1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62" name="Google Shape;462;p1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1" name="Shape 471"/>
        <p:cNvGrpSpPr/>
        <p:nvPr/>
      </p:nvGrpSpPr>
      <p:grpSpPr>
        <a:xfrm>
          <a:off x="0" y="0"/>
          <a:ext cx="0" cy="0"/>
          <a:chOff x="0" y="0"/>
          <a:chExt cx="0" cy="0"/>
        </a:xfrm>
      </p:grpSpPr>
      <p:sp>
        <p:nvSpPr>
          <p:cNvPr id="472" name="Google Shape;472;p1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73" name="Google Shape;473;p1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7" name="Shape 487"/>
        <p:cNvGrpSpPr/>
        <p:nvPr/>
      </p:nvGrpSpPr>
      <p:grpSpPr>
        <a:xfrm>
          <a:off x="0" y="0"/>
          <a:ext cx="0" cy="0"/>
          <a:chOff x="0" y="0"/>
          <a:chExt cx="0" cy="0"/>
        </a:xfrm>
      </p:grpSpPr>
      <p:sp>
        <p:nvSpPr>
          <p:cNvPr id="488" name="Google Shape;488;p6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89" name="Google Shape;489;p6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09" name="Google Shape;109;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6" name="Shape 496"/>
        <p:cNvGrpSpPr/>
        <p:nvPr/>
      </p:nvGrpSpPr>
      <p:grpSpPr>
        <a:xfrm>
          <a:off x="0" y="0"/>
          <a:ext cx="0" cy="0"/>
          <a:chOff x="0" y="0"/>
          <a:chExt cx="0" cy="0"/>
        </a:xfrm>
      </p:grpSpPr>
      <p:sp>
        <p:nvSpPr>
          <p:cNvPr id="497" name="Google Shape;497;p1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498" name="Google Shape;498;p1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3" name="Shape 503"/>
        <p:cNvGrpSpPr/>
        <p:nvPr/>
      </p:nvGrpSpPr>
      <p:grpSpPr>
        <a:xfrm>
          <a:off x="0" y="0"/>
          <a:ext cx="0" cy="0"/>
          <a:chOff x="0" y="0"/>
          <a:chExt cx="0" cy="0"/>
        </a:xfrm>
      </p:grpSpPr>
      <p:sp>
        <p:nvSpPr>
          <p:cNvPr id="504" name="Google Shape;504;p1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05" name="Google Shape;505;p1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8" name="Shape 508"/>
        <p:cNvGrpSpPr/>
        <p:nvPr/>
      </p:nvGrpSpPr>
      <p:grpSpPr>
        <a:xfrm>
          <a:off x="0" y="0"/>
          <a:ext cx="0" cy="0"/>
          <a:chOff x="0" y="0"/>
          <a:chExt cx="0" cy="0"/>
        </a:xfrm>
      </p:grpSpPr>
      <p:sp>
        <p:nvSpPr>
          <p:cNvPr id="509" name="Google Shape;509;p1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0" name="Google Shape;510;p1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7" name="Shape 517"/>
        <p:cNvGrpSpPr/>
        <p:nvPr/>
      </p:nvGrpSpPr>
      <p:grpSpPr>
        <a:xfrm>
          <a:off x="0" y="0"/>
          <a:ext cx="0" cy="0"/>
          <a:chOff x="0" y="0"/>
          <a:chExt cx="0" cy="0"/>
        </a:xfrm>
      </p:grpSpPr>
      <p:sp>
        <p:nvSpPr>
          <p:cNvPr id="518" name="Google Shape;518;p1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19" name="Google Shape;519;p1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27" name="Shape 527"/>
        <p:cNvGrpSpPr/>
        <p:nvPr/>
      </p:nvGrpSpPr>
      <p:grpSpPr>
        <a:xfrm>
          <a:off x="0" y="0"/>
          <a:ext cx="0" cy="0"/>
          <a:chOff x="0" y="0"/>
          <a:chExt cx="0" cy="0"/>
        </a:xfrm>
      </p:grpSpPr>
      <p:sp>
        <p:nvSpPr>
          <p:cNvPr id="528" name="Google Shape;528;p1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29" name="Google Shape;529;p1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37" name="Shape 537"/>
        <p:cNvGrpSpPr/>
        <p:nvPr/>
      </p:nvGrpSpPr>
      <p:grpSpPr>
        <a:xfrm>
          <a:off x="0" y="0"/>
          <a:ext cx="0" cy="0"/>
          <a:chOff x="0" y="0"/>
          <a:chExt cx="0" cy="0"/>
        </a:xfrm>
      </p:grpSpPr>
      <p:sp>
        <p:nvSpPr>
          <p:cNvPr id="538" name="Google Shape;538;p1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39" name="Google Shape;539;p1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9" name="Shape 549"/>
        <p:cNvGrpSpPr/>
        <p:nvPr/>
      </p:nvGrpSpPr>
      <p:grpSpPr>
        <a:xfrm>
          <a:off x="0" y="0"/>
          <a:ext cx="0" cy="0"/>
          <a:chOff x="0" y="0"/>
          <a:chExt cx="0" cy="0"/>
        </a:xfrm>
      </p:grpSpPr>
      <p:sp>
        <p:nvSpPr>
          <p:cNvPr id="550" name="Google Shape;550;p1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1" name="Google Shape;551;p1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7" name="Shape 557"/>
        <p:cNvGrpSpPr/>
        <p:nvPr/>
      </p:nvGrpSpPr>
      <p:grpSpPr>
        <a:xfrm>
          <a:off x="0" y="0"/>
          <a:ext cx="0" cy="0"/>
          <a:chOff x="0" y="0"/>
          <a:chExt cx="0" cy="0"/>
        </a:xfrm>
      </p:grpSpPr>
      <p:sp>
        <p:nvSpPr>
          <p:cNvPr id="558" name="Google Shape;558;p1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559" name="Google Shape;559;p1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2" name="Shape 112"/>
        <p:cNvGrpSpPr/>
        <p:nvPr/>
      </p:nvGrpSpPr>
      <p:grpSpPr>
        <a:xfrm>
          <a:off x="0" y="0"/>
          <a:ext cx="0" cy="0"/>
          <a:chOff x="0" y="0"/>
          <a:chExt cx="0" cy="0"/>
        </a:xfrm>
      </p:grpSpPr>
      <p:sp>
        <p:nvSpPr>
          <p:cNvPr id="113" name="Google Shape;113;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14" name="Google Shape;114;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8" name="Shape 118"/>
        <p:cNvGrpSpPr/>
        <p:nvPr/>
      </p:nvGrpSpPr>
      <p:grpSpPr>
        <a:xfrm>
          <a:off x="0" y="0"/>
          <a:ext cx="0" cy="0"/>
          <a:chOff x="0" y="0"/>
          <a:chExt cx="0" cy="0"/>
        </a:xfrm>
      </p:grpSpPr>
      <p:sp>
        <p:nvSpPr>
          <p:cNvPr id="119" name="Google Shape;119;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0" name="Google Shape;120;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26" name="Google Shape;126;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p9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4" name="Google Shape;134;p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p9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42" name="Google Shape;142;p9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5.jp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jp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jp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iapositiva de título" type="title">
  <p:cSld name="TITLE">
    <p:spTree>
      <p:nvGrpSpPr>
        <p:cNvPr id="11" name="Shape 11"/>
        <p:cNvGrpSpPr/>
        <p:nvPr/>
      </p:nvGrpSpPr>
      <p:grpSpPr>
        <a:xfrm>
          <a:off x="0" y="0"/>
          <a:ext cx="0" cy="0"/>
          <a:chOff x="0" y="0"/>
          <a:chExt cx="0" cy="0"/>
        </a:xfrm>
      </p:grpSpPr>
      <p:sp>
        <p:nvSpPr>
          <p:cNvPr id="12" name="Google Shape;12;p130"/>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 name="Google Shape;13;p130"/>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750"/>
              </a:spcBef>
              <a:spcAft>
                <a:spcPts val="0"/>
              </a:spcAft>
              <a:buClr>
                <a:schemeClr val="dk1"/>
              </a:buClr>
              <a:buSzPts val="2400"/>
              <a:buNone/>
              <a:defRPr sz="1800"/>
            </a:lvl1pPr>
            <a:lvl2pPr lvl="1" algn="ctr">
              <a:lnSpc>
                <a:spcPct val="90000"/>
              </a:lnSpc>
              <a:spcBef>
                <a:spcPts val="375"/>
              </a:spcBef>
              <a:spcAft>
                <a:spcPts val="0"/>
              </a:spcAft>
              <a:buClr>
                <a:schemeClr val="dk1"/>
              </a:buClr>
              <a:buSzPts val="2000"/>
              <a:buNone/>
              <a:defRPr sz="1500"/>
            </a:lvl2pPr>
            <a:lvl3pPr lvl="2" algn="ctr">
              <a:lnSpc>
                <a:spcPct val="90000"/>
              </a:lnSpc>
              <a:spcBef>
                <a:spcPts val="375"/>
              </a:spcBef>
              <a:spcAft>
                <a:spcPts val="0"/>
              </a:spcAft>
              <a:buClr>
                <a:schemeClr val="dk1"/>
              </a:buClr>
              <a:buSzPts val="1800"/>
              <a:buNone/>
              <a:defRPr sz="1350"/>
            </a:lvl3pPr>
            <a:lvl4pPr lvl="3" algn="ctr">
              <a:lnSpc>
                <a:spcPct val="90000"/>
              </a:lnSpc>
              <a:spcBef>
                <a:spcPts val="375"/>
              </a:spcBef>
              <a:spcAft>
                <a:spcPts val="0"/>
              </a:spcAft>
              <a:buClr>
                <a:schemeClr val="dk1"/>
              </a:buClr>
              <a:buSzPts val="1600"/>
              <a:buNone/>
              <a:defRPr sz="1200"/>
            </a:lvl4pPr>
            <a:lvl5pPr lvl="4" algn="ctr">
              <a:lnSpc>
                <a:spcPct val="90000"/>
              </a:lnSpc>
              <a:spcBef>
                <a:spcPts val="375"/>
              </a:spcBef>
              <a:spcAft>
                <a:spcPts val="0"/>
              </a:spcAft>
              <a:buClr>
                <a:schemeClr val="dk1"/>
              </a:buClr>
              <a:buSzPts val="1600"/>
              <a:buNone/>
              <a:defRPr sz="1200"/>
            </a:lvl5pPr>
            <a:lvl6pPr lvl="5" algn="ctr">
              <a:lnSpc>
                <a:spcPct val="90000"/>
              </a:lnSpc>
              <a:spcBef>
                <a:spcPts val="375"/>
              </a:spcBef>
              <a:spcAft>
                <a:spcPts val="0"/>
              </a:spcAft>
              <a:buClr>
                <a:schemeClr val="dk1"/>
              </a:buClr>
              <a:buSzPts val="1600"/>
              <a:buNone/>
              <a:defRPr sz="1200"/>
            </a:lvl6pPr>
            <a:lvl7pPr lvl="6" algn="ctr">
              <a:lnSpc>
                <a:spcPct val="90000"/>
              </a:lnSpc>
              <a:spcBef>
                <a:spcPts val="375"/>
              </a:spcBef>
              <a:spcAft>
                <a:spcPts val="0"/>
              </a:spcAft>
              <a:buClr>
                <a:schemeClr val="dk1"/>
              </a:buClr>
              <a:buSzPts val="1600"/>
              <a:buNone/>
              <a:defRPr sz="1200"/>
            </a:lvl7pPr>
            <a:lvl8pPr lvl="7" algn="ctr">
              <a:lnSpc>
                <a:spcPct val="90000"/>
              </a:lnSpc>
              <a:spcBef>
                <a:spcPts val="375"/>
              </a:spcBef>
              <a:spcAft>
                <a:spcPts val="0"/>
              </a:spcAft>
              <a:buClr>
                <a:schemeClr val="dk1"/>
              </a:buClr>
              <a:buSzPts val="1600"/>
              <a:buNone/>
              <a:defRPr sz="1200"/>
            </a:lvl8pPr>
            <a:lvl9pPr lvl="8" algn="ctr">
              <a:lnSpc>
                <a:spcPct val="90000"/>
              </a:lnSpc>
              <a:spcBef>
                <a:spcPts val="375"/>
              </a:spcBef>
              <a:spcAft>
                <a:spcPts val="0"/>
              </a:spcAft>
              <a:buClr>
                <a:schemeClr val="dk1"/>
              </a:buClr>
              <a:buSzPts val="1600"/>
              <a:buNone/>
              <a:defRPr sz="1200"/>
            </a:lvl9pPr>
          </a:lstStyle>
          <a:p/>
        </p:txBody>
      </p:sp>
      <p:sp>
        <p:nvSpPr>
          <p:cNvPr id="14" name="Google Shape;14;p130"/>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5" name="Google Shape;15;p130"/>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6" name="Google Shape;16;p130"/>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texto vertical" type="vertTx">
  <p:cSld name="VERTICAL_TEXT">
    <p:spTree>
      <p:nvGrpSpPr>
        <p:cNvPr id="68" name="Shape 68"/>
        <p:cNvGrpSpPr/>
        <p:nvPr/>
      </p:nvGrpSpPr>
      <p:grpSpPr>
        <a:xfrm>
          <a:off x="0" y="0"/>
          <a:ext cx="0" cy="0"/>
          <a:chOff x="0" y="0"/>
          <a:chExt cx="0" cy="0"/>
        </a:xfrm>
      </p:grpSpPr>
      <p:sp>
        <p:nvSpPr>
          <p:cNvPr id="69" name="Google Shape;69;p139"/>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39"/>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1" name="Google Shape;71;p139"/>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139"/>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139"/>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vertical y texto" type="vertTitleAndTx">
  <p:cSld name="VERTICAL_TITLE_AND_VERTICAL_TEXT">
    <p:spTree>
      <p:nvGrpSpPr>
        <p:cNvPr id="74" name="Shape 74"/>
        <p:cNvGrpSpPr/>
        <p:nvPr/>
      </p:nvGrpSpPr>
      <p:grpSpPr>
        <a:xfrm>
          <a:off x="0" y="0"/>
          <a:ext cx="0" cy="0"/>
          <a:chOff x="0" y="0"/>
          <a:chExt cx="0" cy="0"/>
        </a:xfrm>
      </p:grpSpPr>
      <p:sp>
        <p:nvSpPr>
          <p:cNvPr id="75" name="Google Shape;75;p140"/>
          <p:cNvSpPr txBox="1"/>
          <p:nvPr>
            <p:ph type="title"/>
          </p:nvPr>
        </p:nvSpPr>
        <p:spPr>
          <a:xfrm rot="5400000">
            <a:off x="7133432" y="1956595"/>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40"/>
          <p:cNvSpPr txBox="1"/>
          <p:nvPr>
            <p:ph idx="1" type="body"/>
          </p:nvPr>
        </p:nvSpPr>
        <p:spPr>
          <a:xfrm rot="5400000">
            <a:off x="1799432" y="-596105"/>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77" name="Google Shape;77;p140"/>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140"/>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140"/>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8_Diseño personalizado">
  <p:cSld name="8_Diseño personalizado">
    <p:spTree>
      <p:nvGrpSpPr>
        <p:cNvPr id="86" name="Shape 86"/>
        <p:cNvGrpSpPr/>
        <p:nvPr/>
      </p:nvGrpSpPr>
      <p:grpSpPr>
        <a:xfrm>
          <a:off x="0" y="0"/>
          <a:ext cx="0" cy="0"/>
          <a:chOff x="0" y="0"/>
          <a:chExt cx="0" cy="0"/>
        </a:xfrm>
      </p:grpSpPr>
      <p:pic>
        <p:nvPicPr>
          <p:cNvPr id="87" name="Google Shape;87;p26"/>
          <p:cNvPicPr preferRelativeResize="0"/>
          <p:nvPr/>
        </p:nvPicPr>
        <p:blipFill rotWithShape="1">
          <a:blip r:embed="rId2">
            <a:alphaModFix/>
          </a:blip>
          <a:srcRect b="0" l="0" r="0" t="0"/>
          <a:stretch/>
        </p:blipFill>
        <p:spPr>
          <a:xfrm>
            <a:off x="0" y="6532"/>
            <a:ext cx="12192000" cy="6844937"/>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4_Diseño personalizado">
  <p:cSld name="4_Diseño personalizado">
    <p:spTree>
      <p:nvGrpSpPr>
        <p:cNvPr id="88" name="Shape 88"/>
        <p:cNvGrpSpPr/>
        <p:nvPr/>
      </p:nvGrpSpPr>
      <p:grpSpPr>
        <a:xfrm>
          <a:off x="0" y="0"/>
          <a:ext cx="0" cy="0"/>
          <a:chOff x="0" y="0"/>
          <a:chExt cx="0" cy="0"/>
        </a:xfrm>
      </p:grpSpPr>
      <p:pic>
        <p:nvPicPr>
          <p:cNvPr id="89" name="Google Shape;89;p28"/>
          <p:cNvPicPr preferRelativeResize="0"/>
          <p:nvPr/>
        </p:nvPicPr>
        <p:blipFill rotWithShape="1">
          <a:blip r:embed="rId2">
            <a:alphaModFix/>
          </a:blip>
          <a:srcRect b="0" l="0" r="0" t="0"/>
          <a:stretch/>
        </p:blipFill>
        <p:spPr>
          <a:xfrm>
            <a:off x="0" y="6532"/>
            <a:ext cx="12192000" cy="6844937"/>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10_Diseño personalizado">
  <p:cSld name="10_Diseño personalizado">
    <p:spTree>
      <p:nvGrpSpPr>
        <p:cNvPr id="90" name="Shape 90"/>
        <p:cNvGrpSpPr/>
        <p:nvPr/>
      </p:nvGrpSpPr>
      <p:grpSpPr>
        <a:xfrm>
          <a:off x="0" y="0"/>
          <a:ext cx="0" cy="0"/>
          <a:chOff x="0" y="0"/>
          <a:chExt cx="0" cy="0"/>
        </a:xfrm>
      </p:grpSpPr>
      <p:pic>
        <p:nvPicPr>
          <p:cNvPr id="91" name="Google Shape;91;p31"/>
          <p:cNvPicPr preferRelativeResize="0"/>
          <p:nvPr/>
        </p:nvPicPr>
        <p:blipFill rotWithShape="1">
          <a:blip r:embed="rId2">
            <a:alphaModFix/>
          </a:blip>
          <a:srcRect b="0" l="0" r="0" t="0"/>
          <a:stretch/>
        </p:blipFill>
        <p:spPr>
          <a:xfrm>
            <a:off x="0" y="6532"/>
            <a:ext cx="12192000" cy="6844937"/>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ítulo y objetos" type="obj">
  <p:cSld name="OBJECT">
    <p:spTree>
      <p:nvGrpSpPr>
        <p:cNvPr id="17" name="Shape 17"/>
        <p:cNvGrpSpPr/>
        <p:nvPr/>
      </p:nvGrpSpPr>
      <p:grpSpPr>
        <a:xfrm>
          <a:off x="0" y="0"/>
          <a:ext cx="0" cy="0"/>
          <a:chOff x="0" y="0"/>
          <a:chExt cx="0" cy="0"/>
        </a:xfrm>
      </p:grpSpPr>
      <p:sp>
        <p:nvSpPr>
          <p:cNvPr id="18" name="Google Shape;18;p131"/>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3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20" name="Google Shape;20;p131"/>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1" name="Google Shape;21;p131"/>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131"/>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cabezado de sección" type="secHead">
  <p:cSld name="SECTION_HEADER">
    <p:spTree>
      <p:nvGrpSpPr>
        <p:cNvPr id="23" name="Shape 23"/>
        <p:cNvGrpSpPr/>
        <p:nvPr/>
      </p:nvGrpSpPr>
      <p:grpSpPr>
        <a:xfrm>
          <a:off x="0" y="0"/>
          <a:ext cx="0" cy="0"/>
          <a:chOff x="0" y="0"/>
          <a:chExt cx="0" cy="0"/>
        </a:xfrm>
      </p:grpSpPr>
      <p:sp>
        <p:nvSpPr>
          <p:cNvPr id="24" name="Google Shape;24;p132"/>
          <p:cNvSpPr txBox="1"/>
          <p:nvPr>
            <p:ph type="title"/>
          </p:nvPr>
        </p:nvSpPr>
        <p:spPr>
          <a:xfrm>
            <a:off x="831851" y="1709740"/>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45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132"/>
          <p:cNvSpPr txBox="1"/>
          <p:nvPr>
            <p:ph idx="1" type="body"/>
          </p:nvPr>
        </p:nvSpPr>
        <p:spPr>
          <a:xfrm>
            <a:off x="831851" y="4589465"/>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rgbClr val="888888"/>
              </a:buClr>
              <a:buSzPts val="2400"/>
              <a:buNone/>
              <a:defRPr sz="1800">
                <a:solidFill>
                  <a:srgbClr val="888888"/>
                </a:solidFill>
              </a:defRPr>
            </a:lvl1pPr>
            <a:lvl2pPr indent="-228600" lvl="1" marL="914400" algn="l">
              <a:lnSpc>
                <a:spcPct val="90000"/>
              </a:lnSpc>
              <a:spcBef>
                <a:spcPts val="375"/>
              </a:spcBef>
              <a:spcAft>
                <a:spcPts val="0"/>
              </a:spcAft>
              <a:buClr>
                <a:srgbClr val="888888"/>
              </a:buClr>
              <a:buSzPts val="2000"/>
              <a:buNone/>
              <a:defRPr sz="1500">
                <a:solidFill>
                  <a:srgbClr val="888888"/>
                </a:solidFill>
              </a:defRPr>
            </a:lvl2pPr>
            <a:lvl3pPr indent="-228600" lvl="2" marL="1371600" algn="l">
              <a:lnSpc>
                <a:spcPct val="90000"/>
              </a:lnSpc>
              <a:spcBef>
                <a:spcPts val="375"/>
              </a:spcBef>
              <a:spcAft>
                <a:spcPts val="0"/>
              </a:spcAft>
              <a:buClr>
                <a:srgbClr val="888888"/>
              </a:buClr>
              <a:buSzPts val="1800"/>
              <a:buNone/>
              <a:defRPr sz="1350">
                <a:solidFill>
                  <a:srgbClr val="888888"/>
                </a:solidFill>
              </a:defRPr>
            </a:lvl3pPr>
            <a:lvl4pPr indent="-228600" lvl="3" marL="1828800" algn="l">
              <a:lnSpc>
                <a:spcPct val="90000"/>
              </a:lnSpc>
              <a:spcBef>
                <a:spcPts val="375"/>
              </a:spcBef>
              <a:spcAft>
                <a:spcPts val="0"/>
              </a:spcAft>
              <a:buClr>
                <a:srgbClr val="888888"/>
              </a:buClr>
              <a:buSzPts val="1600"/>
              <a:buNone/>
              <a:defRPr sz="1200">
                <a:solidFill>
                  <a:srgbClr val="888888"/>
                </a:solidFill>
              </a:defRPr>
            </a:lvl4pPr>
            <a:lvl5pPr indent="-228600" lvl="4" marL="2286000" algn="l">
              <a:lnSpc>
                <a:spcPct val="90000"/>
              </a:lnSpc>
              <a:spcBef>
                <a:spcPts val="375"/>
              </a:spcBef>
              <a:spcAft>
                <a:spcPts val="0"/>
              </a:spcAft>
              <a:buClr>
                <a:srgbClr val="888888"/>
              </a:buClr>
              <a:buSzPts val="1600"/>
              <a:buNone/>
              <a:defRPr sz="1200">
                <a:solidFill>
                  <a:srgbClr val="888888"/>
                </a:solidFill>
              </a:defRPr>
            </a:lvl5pPr>
            <a:lvl6pPr indent="-228600" lvl="5" marL="2743200" algn="l">
              <a:lnSpc>
                <a:spcPct val="90000"/>
              </a:lnSpc>
              <a:spcBef>
                <a:spcPts val="375"/>
              </a:spcBef>
              <a:spcAft>
                <a:spcPts val="0"/>
              </a:spcAft>
              <a:buClr>
                <a:srgbClr val="888888"/>
              </a:buClr>
              <a:buSzPts val="1600"/>
              <a:buNone/>
              <a:defRPr sz="1200">
                <a:solidFill>
                  <a:srgbClr val="888888"/>
                </a:solidFill>
              </a:defRPr>
            </a:lvl6pPr>
            <a:lvl7pPr indent="-228600" lvl="6" marL="3200400" algn="l">
              <a:lnSpc>
                <a:spcPct val="90000"/>
              </a:lnSpc>
              <a:spcBef>
                <a:spcPts val="375"/>
              </a:spcBef>
              <a:spcAft>
                <a:spcPts val="0"/>
              </a:spcAft>
              <a:buClr>
                <a:srgbClr val="888888"/>
              </a:buClr>
              <a:buSzPts val="1600"/>
              <a:buNone/>
              <a:defRPr sz="1200">
                <a:solidFill>
                  <a:srgbClr val="888888"/>
                </a:solidFill>
              </a:defRPr>
            </a:lvl7pPr>
            <a:lvl8pPr indent="-228600" lvl="7" marL="3657600" algn="l">
              <a:lnSpc>
                <a:spcPct val="90000"/>
              </a:lnSpc>
              <a:spcBef>
                <a:spcPts val="375"/>
              </a:spcBef>
              <a:spcAft>
                <a:spcPts val="0"/>
              </a:spcAft>
              <a:buClr>
                <a:srgbClr val="888888"/>
              </a:buClr>
              <a:buSzPts val="1600"/>
              <a:buNone/>
              <a:defRPr sz="1200">
                <a:solidFill>
                  <a:srgbClr val="888888"/>
                </a:solidFill>
              </a:defRPr>
            </a:lvl8pPr>
            <a:lvl9pPr indent="-228600" lvl="8" marL="4114800" algn="l">
              <a:lnSpc>
                <a:spcPct val="90000"/>
              </a:lnSpc>
              <a:spcBef>
                <a:spcPts val="375"/>
              </a:spcBef>
              <a:spcAft>
                <a:spcPts val="0"/>
              </a:spcAft>
              <a:buClr>
                <a:srgbClr val="888888"/>
              </a:buClr>
              <a:buSzPts val="1600"/>
              <a:buNone/>
              <a:defRPr sz="1200">
                <a:solidFill>
                  <a:srgbClr val="888888"/>
                </a:solidFill>
              </a:defRPr>
            </a:lvl9pPr>
          </a:lstStyle>
          <a:p/>
        </p:txBody>
      </p:sp>
      <p:sp>
        <p:nvSpPr>
          <p:cNvPr id="26" name="Google Shape;26;p132"/>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32"/>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8" name="Google Shape;28;p132"/>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Dos objetos" type="twoObj">
  <p:cSld name="TWO_OBJECTS">
    <p:spTree>
      <p:nvGrpSpPr>
        <p:cNvPr id="29" name="Shape 29"/>
        <p:cNvGrpSpPr/>
        <p:nvPr/>
      </p:nvGrpSpPr>
      <p:grpSpPr>
        <a:xfrm>
          <a:off x="0" y="0"/>
          <a:ext cx="0" cy="0"/>
          <a:chOff x="0" y="0"/>
          <a:chExt cx="0" cy="0"/>
        </a:xfrm>
      </p:grpSpPr>
      <p:sp>
        <p:nvSpPr>
          <p:cNvPr id="30" name="Google Shape;30;p133"/>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13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32" name="Google Shape;32;p13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33" name="Google Shape;33;p133"/>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4" name="Google Shape;34;p133"/>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133"/>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ación" type="twoTxTwoObj">
  <p:cSld name="TWO_OBJECTS_WITH_TEXT">
    <p:spTree>
      <p:nvGrpSpPr>
        <p:cNvPr id="36" name="Shape 36"/>
        <p:cNvGrpSpPr/>
        <p:nvPr/>
      </p:nvGrpSpPr>
      <p:grpSpPr>
        <a:xfrm>
          <a:off x="0" y="0"/>
          <a:ext cx="0" cy="0"/>
          <a:chOff x="0" y="0"/>
          <a:chExt cx="0" cy="0"/>
        </a:xfrm>
      </p:grpSpPr>
      <p:sp>
        <p:nvSpPr>
          <p:cNvPr id="37" name="Google Shape;37;p134"/>
          <p:cNvSpPr txBox="1"/>
          <p:nvPr>
            <p:ph type="title"/>
          </p:nvPr>
        </p:nvSpPr>
        <p:spPr>
          <a:xfrm>
            <a:off x="839788" y="365127"/>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34"/>
          <p:cNvSpPr txBox="1"/>
          <p:nvPr>
            <p:ph idx="1" type="body"/>
          </p:nvPr>
        </p:nvSpPr>
        <p:spPr>
          <a:xfrm>
            <a:off x="839789"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2400"/>
              <a:buNone/>
              <a:defRPr b="1" sz="1800"/>
            </a:lvl1pPr>
            <a:lvl2pPr indent="-228600" lvl="1" marL="914400" algn="l">
              <a:lnSpc>
                <a:spcPct val="90000"/>
              </a:lnSpc>
              <a:spcBef>
                <a:spcPts val="375"/>
              </a:spcBef>
              <a:spcAft>
                <a:spcPts val="0"/>
              </a:spcAft>
              <a:buClr>
                <a:schemeClr val="dk1"/>
              </a:buClr>
              <a:buSzPts val="2000"/>
              <a:buNone/>
              <a:defRPr b="1" sz="1500"/>
            </a:lvl2pPr>
            <a:lvl3pPr indent="-228600" lvl="2" marL="1371600" algn="l">
              <a:lnSpc>
                <a:spcPct val="90000"/>
              </a:lnSpc>
              <a:spcBef>
                <a:spcPts val="375"/>
              </a:spcBef>
              <a:spcAft>
                <a:spcPts val="0"/>
              </a:spcAft>
              <a:buClr>
                <a:schemeClr val="dk1"/>
              </a:buClr>
              <a:buSzPts val="1800"/>
              <a:buNone/>
              <a:defRPr b="1" sz="1350"/>
            </a:lvl3pPr>
            <a:lvl4pPr indent="-228600" lvl="3" marL="1828800" algn="l">
              <a:lnSpc>
                <a:spcPct val="90000"/>
              </a:lnSpc>
              <a:spcBef>
                <a:spcPts val="375"/>
              </a:spcBef>
              <a:spcAft>
                <a:spcPts val="0"/>
              </a:spcAft>
              <a:buClr>
                <a:schemeClr val="dk1"/>
              </a:buClr>
              <a:buSzPts val="1600"/>
              <a:buNone/>
              <a:defRPr b="1" sz="1200"/>
            </a:lvl4pPr>
            <a:lvl5pPr indent="-228600" lvl="4" marL="2286000" algn="l">
              <a:lnSpc>
                <a:spcPct val="90000"/>
              </a:lnSpc>
              <a:spcBef>
                <a:spcPts val="375"/>
              </a:spcBef>
              <a:spcAft>
                <a:spcPts val="0"/>
              </a:spcAft>
              <a:buClr>
                <a:schemeClr val="dk1"/>
              </a:buClr>
              <a:buSzPts val="1600"/>
              <a:buNone/>
              <a:defRPr b="1" sz="1200"/>
            </a:lvl5pPr>
            <a:lvl6pPr indent="-228600" lvl="5" marL="2743200" algn="l">
              <a:lnSpc>
                <a:spcPct val="90000"/>
              </a:lnSpc>
              <a:spcBef>
                <a:spcPts val="375"/>
              </a:spcBef>
              <a:spcAft>
                <a:spcPts val="0"/>
              </a:spcAft>
              <a:buClr>
                <a:schemeClr val="dk1"/>
              </a:buClr>
              <a:buSzPts val="1600"/>
              <a:buNone/>
              <a:defRPr b="1" sz="1200"/>
            </a:lvl6pPr>
            <a:lvl7pPr indent="-228600" lvl="6" marL="3200400" algn="l">
              <a:lnSpc>
                <a:spcPct val="90000"/>
              </a:lnSpc>
              <a:spcBef>
                <a:spcPts val="375"/>
              </a:spcBef>
              <a:spcAft>
                <a:spcPts val="0"/>
              </a:spcAft>
              <a:buClr>
                <a:schemeClr val="dk1"/>
              </a:buClr>
              <a:buSzPts val="1600"/>
              <a:buNone/>
              <a:defRPr b="1" sz="1200"/>
            </a:lvl7pPr>
            <a:lvl8pPr indent="-228600" lvl="7" marL="3657600" algn="l">
              <a:lnSpc>
                <a:spcPct val="90000"/>
              </a:lnSpc>
              <a:spcBef>
                <a:spcPts val="375"/>
              </a:spcBef>
              <a:spcAft>
                <a:spcPts val="0"/>
              </a:spcAft>
              <a:buClr>
                <a:schemeClr val="dk1"/>
              </a:buClr>
              <a:buSzPts val="1600"/>
              <a:buNone/>
              <a:defRPr b="1" sz="1200"/>
            </a:lvl8pPr>
            <a:lvl9pPr indent="-228600" lvl="8" marL="4114800" algn="l">
              <a:lnSpc>
                <a:spcPct val="90000"/>
              </a:lnSpc>
              <a:spcBef>
                <a:spcPts val="375"/>
              </a:spcBef>
              <a:spcAft>
                <a:spcPts val="0"/>
              </a:spcAft>
              <a:buClr>
                <a:schemeClr val="dk1"/>
              </a:buClr>
              <a:buSzPts val="1600"/>
              <a:buNone/>
              <a:defRPr b="1" sz="1200"/>
            </a:lvl9pPr>
          </a:lstStyle>
          <a:p/>
        </p:txBody>
      </p:sp>
      <p:sp>
        <p:nvSpPr>
          <p:cNvPr id="39" name="Google Shape;39;p134"/>
          <p:cNvSpPr txBox="1"/>
          <p:nvPr>
            <p:ph idx="2" type="body"/>
          </p:nvPr>
        </p:nvSpPr>
        <p:spPr>
          <a:xfrm>
            <a:off x="839789"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0" name="Google Shape;40;p134"/>
          <p:cNvSpPr txBox="1"/>
          <p:nvPr>
            <p:ph idx="3" type="body"/>
          </p:nvPr>
        </p:nvSpPr>
        <p:spPr>
          <a:xfrm>
            <a:off x="6172201"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2400"/>
              <a:buNone/>
              <a:defRPr b="1" sz="1800"/>
            </a:lvl1pPr>
            <a:lvl2pPr indent="-228600" lvl="1" marL="914400" algn="l">
              <a:lnSpc>
                <a:spcPct val="90000"/>
              </a:lnSpc>
              <a:spcBef>
                <a:spcPts val="375"/>
              </a:spcBef>
              <a:spcAft>
                <a:spcPts val="0"/>
              </a:spcAft>
              <a:buClr>
                <a:schemeClr val="dk1"/>
              </a:buClr>
              <a:buSzPts val="2000"/>
              <a:buNone/>
              <a:defRPr b="1" sz="1500"/>
            </a:lvl2pPr>
            <a:lvl3pPr indent="-228600" lvl="2" marL="1371600" algn="l">
              <a:lnSpc>
                <a:spcPct val="90000"/>
              </a:lnSpc>
              <a:spcBef>
                <a:spcPts val="375"/>
              </a:spcBef>
              <a:spcAft>
                <a:spcPts val="0"/>
              </a:spcAft>
              <a:buClr>
                <a:schemeClr val="dk1"/>
              </a:buClr>
              <a:buSzPts val="1800"/>
              <a:buNone/>
              <a:defRPr b="1" sz="1350"/>
            </a:lvl3pPr>
            <a:lvl4pPr indent="-228600" lvl="3" marL="1828800" algn="l">
              <a:lnSpc>
                <a:spcPct val="90000"/>
              </a:lnSpc>
              <a:spcBef>
                <a:spcPts val="375"/>
              </a:spcBef>
              <a:spcAft>
                <a:spcPts val="0"/>
              </a:spcAft>
              <a:buClr>
                <a:schemeClr val="dk1"/>
              </a:buClr>
              <a:buSzPts val="1600"/>
              <a:buNone/>
              <a:defRPr b="1" sz="1200"/>
            </a:lvl4pPr>
            <a:lvl5pPr indent="-228600" lvl="4" marL="2286000" algn="l">
              <a:lnSpc>
                <a:spcPct val="90000"/>
              </a:lnSpc>
              <a:spcBef>
                <a:spcPts val="375"/>
              </a:spcBef>
              <a:spcAft>
                <a:spcPts val="0"/>
              </a:spcAft>
              <a:buClr>
                <a:schemeClr val="dk1"/>
              </a:buClr>
              <a:buSzPts val="1600"/>
              <a:buNone/>
              <a:defRPr b="1" sz="1200"/>
            </a:lvl5pPr>
            <a:lvl6pPr indent="-228600" lvl="5" marL="2743200" algn="l">
              <a:lnSpc>
                <a:spcPct val="90000"/>
              </a:lnSpc>
              <a:spcBef>
                <a:spcPts val="375"/>
              </a:spcBef>
              <a:spcAft>
                <a:spcPts val="0"/>
              </a:spcAft>
              <a:buClr>
                <a:schemeClr val="dk1"/>
              </a:buClr>
              <a:buSzPts val="1600"/>
              <a:buNone/>
              <a:defRPr b="1" sz="1200"/>
            </a:lvl6pPr>
            <a:lvl7pPr indent="-228600" lvl="6" marL="3200400" algn="l">
              <a:lnSpc>
                <a:spcPct val="90000"/>
              </a:lnSpc>
              <a:spcBef>
                <a:spcPts val="375"/>
              </a:spcBef>
              <a:spcAft>
                <a:spcPts val="0"/>
              </a:spcAft>
              <a:buClr>
                <a:schemeClr val="dk1"/>
              </a:buClr>
              <a:buSzPts val="1600"/>
              <a:buNone/>
              <a:defRPr b="1" sz="1200"/>
            </a:lvl7pPr>
            <a:lvl8pPr indent="-228600" lvl="7" marL="3657600" algn="l">
              <a:lnSpc>
                <a:spcPct val="90000"/>
              </a:lnSpc>
              <a:spcBef>
                <a:spcPts val="375"/>
              </a:spcBef>
              <a:spcAft>
                <a:spcPts val="0"/>
              </a:spcAft>
              <a:buClr>
                <a:schemeClr val="dk1"/>
              </a:buClr>
              <a:buSzPts val="1600"/>
              <a:buNone/>
              <a:defRPr b="1" sz="1200"/>
            </a:lvl8pPr>
            <a:lvl9pPr indent="-228600" lvl="8" marL="4114800" algn="l">
              <a:lnSpc>
                <a:spcPct val="90000"/>
              </a:lnSpc>
              <a:spcBef>
                <a:spcPts val="375"/>
              </a:spcBef>
              <a:spcAft>
                <a:spcPts val="0"/>
              </a:spcAft>
              <a:buClr>
                <a:schemeClr val="dk1"/>
              </a:buClr>
              <a:buSzPts val="1600"/>
              <a:buNone/>
              <a:defRPr b="1" sz="1200"/>
            </a:lvl9pPr>
          </a:lstStyle>
          <a:p/>
        </p:txBody>
      </p:sp>
      <p:sp>
        <p:nvSpPr>
          <p:cNvPr id="41" name="Google Shape;41;p134"/>
          <p:cNvSpPr txBox="1"/>
          <p:nvPr>
            <p:ph idx="4" type="body"/>
          </p:nvPr>
        </p:nvSpPr>
        <p:spPr>
          <a:xfrm>
            <a:off x="6172201"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750"/>
              </a:spcBef>
              <a:spcAft>
                <a:spcPts val="0"/>
              </a:spcAft>
              <a:buClr>
                <a:schemeClr val="dk1"/>
              </a:buClr>
              <a:buSzPts val="1800"/>
              <a:buChar char="•"/>
              <a:defRPr/>
            </a:lvl1pPr>
            <a:lvl2pPr indent="-342900" lvl="1" marL="914400" algn="l">
              <a:lnSpc>
                <a:spcPct val="90000"/>
              </a:lnSpc>
              <a:spcBef>
                <a:spcPts val="375"/>
              </a:spcBef>
              <a:spcAft>
                <a:spcPts val="0"/>
              </a:spcAft>
              <a:buClr>
                <a:schemeClr val="dk1"/>
              </a:buClr>
              <a:buSzPts val="1800"/>
              <a:buChar char="•"/>
              <a:defRPr/>
            </a:lvl2pPr>
            <a:lvl3pPr indent="-342900" lvl="2" marL="1371600" algn="l">
              <a:lnSpc>
                <a:spcPct val="90000"/>
              </a:lnSpc>
              <a:spcBef>
                <a:spcPts val="375"/>
              </a:spcBef>
              <a:spcAft>
                <a:spcPts val="0"/>
              </a:spcAft>
              <a:buClr>
                <a:schemeClr val="dk1"/>
              </a:buClr>
              <a:buSzPts val="1800"/>
              <a:buChar char="•"/>
              <a:defRPr/>
            </a:lvl3pPr>
            <a:lvl4pPr indent="-342900" lvl="3" marL="1828800" algn="l">
              <a:lnSpc>
                <a:spcPct val="90000"/>
              </a:lnSpc>
              <a:spcBef>
                <a:spcPts val="375"/>
              </a:spcBef>
              <a:spcAft>
                <a:spcPts val="0"/>
              </a:spcAft>
              <a:buClr>
                <a:schemeClr val="dk1"/>
              </a:buClr>
              <a:buSzPts val="1800"/>
              <a:buChar char="•"/>
              <a:defRPr/>
            </a:lvl4pPr>
            <a:lvl5pPr indent="-342900" lvl="4" marL="2286000" algn="l">
              <a:lnSpc>
                <a:spcPct val="90000"/>
              </a:lnSpc>
              <a:spcBef>
                <a:spcPts val="375"/>
              </a:spcBef>
              <a:spcAft>
                <a:spcPts val="0"/>
              </a:spcAft>
              <a:buClr>
                <a:schemeClr val="dk1"/>
              </a:buClr>
              <a:buSzPts val="1800"/>
              <a:buChar char="•"/>
              <a:defRPr/>
            </a:lvl5pPr>
            <a:lvl6pPr indent="-342900" lvl="5" marL="2743200" algn="l">
              <a:lnSpc>
                <a:spcPct val="90000"/>
              </a:lnSpc>
              <a:spcBef>
                <a:spcPts val="375"/>
              </a:spcBef>
              <a:spcAft>
                <a:spcPts val="0"/>
              </a:spcAft>
              <a:buClr>
                <a:schemeClr val="dk1"/>
              </a:buClr>
              <a:buSzPts val="1800"/>
              <a:buChar char="•"/>
              <a:defRPr/>
            </a:lvl6pPr>
            <a:lvl7pPr indent="-342900" lvl="6" marL="3200400" algn="l">
              <a:lnSpc>
                <a:spcPct val="90000"/>
              </a:lnSpc>
              <a:spcBef>
                <a:spcPts val="375"/>
              </a:spcBef>
              <a:spcAft>
                <a:spcPts val="0"/>
              </a:spcAft>
              <a:buClr>
                <a:schemeClr val="dk1"/>
              </a:buClr>
              <a:buSzPts val="1800"/>
              <a:buChar char="•"/>
              <a:defRPr/>
            </a:lvl7pPr>
            <a:lvl8pPr indent="-342900" lvl="7" marL="3657600" algn="l">
              <a:lnSpc>
                <a:spcPct val="90000"/>
              </a:lnSpc>
              <a:spcBef>
                <a:spcPts val="375"/>
              </a:spcBef>
              <a:spcAft>
                <a:spcPts val="0"/>
              </a:spcAft>
              <a:buClr>
                <a:schemeClr val="dk1"/>
              </a:buClr>
              <a:buSzPts val="1800"/>
              <a:buChar char="•"/>
              <a:defRPr/>
            </a:lvl8pPr>
            <a:lvl9pPr indent="-342900" lvl="8" marL="4114800" algn="l">
              <a:lnSpc>
                <a:spcPct val="90000"/>
              </a:lnSpc>
              <a:spcBef>
                <a:spcPts val="375"/>
              </a:spcBef>
              <a:spcAft>
                <a:spcPts val="0"/>
              </a:spcAft>
              <a:buClr>
                <a:schemeClr val="dk1"/>
              </a:buClr>
              <a:buSzPts val="1800"/>
              <a:buChar char="•"/>
              <a:defRPr/>
            </a:lvl9pPr>
          </a:lstStyle>
          <a:p/>
        </p:txBody>
      </p:sp>
      <p:sp>
        <p:nvSpPr>
          <p:cNvPr id="42" name="Google Shape;42;p134"/>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134"/>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4" name="Google Shape;44;p134"/>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olo el título" type="titleOnly">
  <p:cSld name="TITLE_ONLY">
    <p:spTree>
      <p:nvGrpSpPr>
        <p:cNvPr id="45" name="Shape 45"/>
        <p:cNvGrpSpPr/>
        <p:nvPr/>
      </p:nvGrpSpPr>
      <p:grpSpPr>
        <a:xfrm>
          <a:off x="0" y="0"/>
          <a:ext cx="0" cy="0"/>
          <a:chOff x="0" y="0"/>
          <a:chExt cx="0" cy="0"/>
        </a:xfrm>
      </p:grpSpPr>
      <p:sp>
        <p:nvSpPr>
          <p:cNvPr id="46" name="Google Shape;46;p135"/>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135"/>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135"/>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135"/>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En blanco" type="blank">
  <p:cSld name="BLANK">
    <p:spTree>
      <p:nvGrpSpPr>
        <p:cNvPr id="50" name="Shape 50"/>
        <p:cNvGrpSpPr/>
        <p:nvPr/>
      </p:nvGrpSpPr>
      <p:grpSpPr>
        <a:xfrm>
          <a:off x="0" y="0"/>
          <a:ext cx="0" cy="0"/>
          <a:chOff x="0" y="0"/>
          <a:chExt cx="0" cy="0"/>
        </a:xfrm>
      </p:grpSpPr>
      <p:sp>
        <p:nvSpPr>
          <p:cNvPr id="51" name="Google Shape;51;p136"/>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136"/>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136"/>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ido con título" type="objTx">
  <p:cSld name="OBJECT_WITH_CAPTION_TEXT">
    <p:spTree>
      <p:nvGrpSpPr>
        <p:cNvPr id="54" name="Shape 54"/>
        <p:cNvGrpSpPr/>
        <p:nvPr/>
      </p:nvGrpSpPr>
      <p:grpSpPr>
        <a:xfrm>
          <a:off x="0" y="0"/>
          <a:ext cx="0" cy="0"/>
          <a:chOff x="0" y="0"/>
          <a:chExt cx="0" cy="0"/>
        </a:xfrm>
      </p:grpSpPr>
      <p:sp>
        <p:nvSpPr>
          <p:cNvPr id="55" name="Google Shape;55;p13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137"/>
          <p:cNvSpPr txBox="1"/>
          <p:nvPr>
            <p:ph idx="1" type="body"/>
          </p:nvPr>
        </p:nvSpPr>
        <p:spPr>
          <a:xfrm>
            <a:off x="5183188" y="987427"/>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750"/>
              </a:spcBef>
              <a:spcAft>
                <a:spcPts val="0"/>
              </a:spcAft>
              <a:buClr>
                <a:schemeClr val="dk1"/>
              </a:buClr>
              <a:buSzPts val="3200"/>
              <a:buChar char="•"/>
              <a:defRPr sz="2400"/>
            </a:lvl1pPr>
            <a:lvl2pPr indent="-406400" lvl="1" marL="914400" algn="l">
              <a:lnSpc>
                <a:spcPct val="90000"/>
              </a:lnSpc>
              <a:spcBef>
                <a:spcPts val="375"/>
              </a:spcBef>
              <a:spcAft>
                <a:spcPts val="0"/>
              </a:spcAft>
              <a:buClr>
                <a:schemeClr val="dk1"/>
              </a:buClr>
              <a:buSzPts val="2800"/>
              <a:buChar char="•"/>
              <a:defRPr sz="2100"/>
            </a:lvl2pPr>
            <a:lvl3pPr indent="-381000" lvl="2" marL="1371600" algn="l">
              <a:lnSpc>
                <a:spcPct val="90000"/>
              </a:lnSpc>
              <a:spcBef>
                <a:spcPts val="375"/>
              </a:spcBef>
              <a:spcAft>
                <a:spcPts val="0"/>
              </a:spcAft>
              <a:buClr>
                <a:schemeClr val="dk1"/>
              </a:buClr>
              <a:buSzPts val="2400"/>
              <a:buChar char="•"/>
              <a:defRPr sz="1800"/>
            </a:lvl3pPr>
            <a:lvl4pPr indent="-355600" lvl="3" marL="1828800" algn="l">
              <a:lnSpc>
                <a:spcPct val="90000"/>
              </a:lnSpc>
              <a:spcBef>
                <a:spcPts val="375"/>
              </a:spcBef>
              <a:spcAft>
                <a:spcPts val="0"/>
              </a:spcAft>
              <a:buClr>
                <a:schemeClr val="dk1"/>
              </a:buClr>
              <a:buSzPts val="2000"/>
              <a:buChar char="•"/>
              <a:defRPr sz="1500"/>
            </a:lvl4pPr>
            <a:lvl5pPr indent="-355600" lvl="4" marL="2286000" algn="l">
              <a:lnSpc>
                <a:spcPct val="90000"/>
              </a:lnSpc>
              <a:spcBef>
                <a:spcPts val="375"/>
              </a:spcBef>
              <a:spcAft>
                <a:spcPts val="0"/>
              </a:spcAft>
              <a:buClr>
                <a:schemeClr val="dk1"/>
              </a:buClr>
              <a:buSzPts val="2000"/>
              <a:buChar char="•"/>
              <a:defRPr sz="1500"/>
            </a:lvl5pPr>
            <a:lvl6pPr indent="-355600" lvl="5" marL="2743200" algn="l">
              <a:lnSpc>
                <a:spcPct val="90000"/>
              </a:lnSpc>
              <a:spcBef>
                <a:spcPts val="375"/>
              </a:spcBef>
              <a:spcAft>
                <a:spcPts val="0"/>
              </a:spcAft>
              <a:buClr>
                <a:schemeClr val="dk1"/>
              </a:buClr>
              <a:buSzPts val="2000"/>
              <a:buChar char="•"/>
              <a:defRPr sz="1500"/>
            </a:lvl6pPr>
            <a:lvl7pPr indent="-355600" lvl="6" marL="3200400" algn="l">
              <a:lnSpc>
                <a:spcPct val="90000"/>
              </a:lnSpc>
              <a:spcBef>
                <a:spcPts val="375"/>
              </a:spcBef>
              <a:spcAft>
                <a:spcPts val="0"/>
              </a:spcAft>
              <a:buClr>
                <a:schemeClr val="dk1"/>
              </a:buClr>
              <a:buSzPts val="2000"/>
              <a:buChar char="•"/>
              <a:defRPr sz="1500"/>
            </a:lvl7pPr>
            <a:lvl8pPr indent="-355600" lvl="7" marL="3657600" algn="l">
              <a:lnSpc>
                <a:spcPct val="90000"/>
              </a:lnSpc>
              <a:spcBef>
                <a:spcPts val="375"/>
              </a:spcBef>
              <a:spcAft>
                <a:spcPts val="0"/>
              </a:spcAft>
              <a:buClr>
                <a:schemeClr val="dk1"/>
              </a:buClr>
              <a:buSzPts val="2000"/>
              <a:buChar char="•"/>
              <a:defRPr sz="1500"/>
            </a:lvl8pPr>
            <a:lvl9pPr indent="-355600" lvl="8" marL="4114800" algn="l">
              <a:lnSpc>
                <a:spcPct val="90000"/>
              </a:lnSpc>
              <a:spcBef>
                <a:spcPts val="375"/>
              </a:spcBef>
              <a:spcAft>
                <a:spcPts val="0"/>
              </a:spcAft>
              <a:buClr>
                <a:schemeClr val="dk1"/>
              </a:buClr>
              <a:buSzPts val="2000"/>
              <a:buChar char="•"/>
              <a:defRPr sz="1500"/>
            </a:lvl9pPr>
          </a:lstStyle>
          <a:p/>
        </p:txBody>
      </p:sp>
      <p:sp>
        <p:nvSpPr>
          <p:cNvPr id="57" name="Google Shape;57;p137"/>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600"/>
              <a:buNone/>
              <a:defRPr sz="1200"/>
            </a:lvl1pPr>
            <a:lvl2pPr indent="-228600" lvl="1" marL="914400" algn="l">
              <a:lnSpc>
                <a:spcPct val="90000"/>
              </a:lnSpc>
              <a:spcBef>
                <a:spcPts val="375"/>
              </a:spcBef>
              <a:spcAft>
                <a:spcPts val="0"/>
              </a:spcAft>
              <a:buClr>
                <a:schemeClr val="dk1"/>
              </a:buClr>
              <a:buSzPts val="1400"/>
              <a:buNone/>
              <a:defRPr sz="1050"/>
            </a:lvl2pPr>
            <a:lvl3pPr indent="-228600" lvl="2" marL="1371600" algn="l">
              <a:lnSpc>
                <a:spcPct val="90000"/>
              </a:lnSpc>
              <a:spcBef>
                <a:spcPts val="375"/>
              </a:spcBef>
              <a:spcAft>
                <a:spcPts val="0"/>
              </a:spcAft>
              <a:buClr>
                <a:schemeClr val="dk1"/>
              </a:buClr>
              <a:buSzPts val="1200"/>
              <a:buNone/>
              <a:defRPr sz="900"/>
            </a:lvl3pPr>
            <a:lvl4pPr indent="-228600" lvl="3" marL="1828800" algn="l">
              <a:lnSpc>
                <a:spcPct val="90000"/>
              </a:lnSpc>
              <a:spcBef>
                <a:spcPts val="375"/>
              </a:spcBef>
              <a:spcAft>
                <a:spcPts val="0"/>
              </a:spcAft>
              <a:buClr>
                <a:schemeClr val="dk1"/>
              </a:buClr>
              <a:buSzPts val="1000"/>
              <a:buNone/>
              <a:defRPr sz="750"/>
            </a:lvl4pPr>
            <a:lvl5pPr indent="-228600" lvl="4" marL="2286000" algn="l">
              <a:lnSpc>
                <a:spcPct val="90000"/>
              </a:lnSpc>
              <a:spcBef>
                <a:spcPts val="375"/>
              </a:spcBef>
              <a:spcAft>
                <a:spcPts val="0"/>
              </a:spcAft>
              <a:buClr>
                <a:schemeClr val="dk1"/>
              </a:buClr>
              <a:buSzPts val="1000"/>
              <a:buNone/>
              <a:defRPr sz="750"/>
            </a:lvl5pPr>
            <a:lvl6pPr indent="-228600" lvl="5" marL="2743200" algn="l">
              <a:lnSpc>
                <a:spcPct val="90000"/>
              </a:lnSpc>
              <a:spcBef>
                <a:spcPts val="375"/>
              </a:spcBef>
              <a:spcAft>
                <a:spcPts val="0"/>
              </a:spcAft>
              <a:buClr>
                <a:schemeClr val="dk1"/>
              </a:buClr>
              <a:buSzPts val="1000"/>
              <a:buNone/>
              <a:defRPr sz="750"/>
            </a:lvl6pPr>
            <a:lvl7pPr indent="-228600" lvl="6" marL="3200400" algn="l">
              <a:lnSpc>
                <a:spcPct val="90000"/>
              </a:lnSpc>
              <a:spcBef>
                <a:spcPts val="375"/>
              </a:spcBef>
              <a:spcAft>
                <a:spcPts val="0"/>
              </a:spcAft>
              <a:buClr>
                <a:schemeClr val="dk1"/>
              </a:buClr>
              <a:buSzPts val="1000"/>
              <a:buNone/>
              <a:defRPr sz="750"/>
            </a:lvl7pPr>
            <a:lvl8pPr indent="-228600" lvl="7" marL="3657600" algn="l">
              <a:lnSpc>
                <a:spcPct val="90000"/>
              </a:lnSpc>
              <a:spcBef>
                <a:spcPts val="375"/>
              </a:spcBef>
              <a:spcAft>
                <a:spcPts val="0"/>
              </a:spcAft>
              <a:buClr>
                <a:schemeClr val="dk1"/>
              </a:buClr>
              <a:buSzPts val="1000"/>
              <a:buNone/>
              <a:defRPr sz="750"/>
            </a:lvl8pPr>
            <a:lvl9pPr indent="-228600" lvl="8" marL="4114800" algn="l">
              <a:lnSpc>
                <a:spcPct val="90000"/>
              </a:lnSpc>
              <a:spcBef>
                <a:spcPts val="375"/>
              </a:spcBef>
              <a:spcAft>
                <a:spcPts val="0"/>
              </a:spcAft>
              <a:buClr>
                <a:schemeClr val="dk1"/>
              </a:buClr>
              <a:buSzPts val="1000"/>
              <a:buNone/>
              <a:defRPr sz="750"/>
            </a:lvl9pPr>
          </a:lstStyle>
          <a:p/>
        </p:txBody>
      </p:sp>
      <p:sp>
        <p:nvSpPr>
          <p:cNvPr id="58" name="Google Shape;58;p137"/>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137"/>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137"/>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n con título" type="picTx">
  <p:cSld name="PICTURE_WITH_CAPTION_TEXT">
    <p:spTree>
      <p:nvGrpSpPr>
        <p:cNvPr id="61" name="Shape 61"/>
        <p:cNvGrpSpPr/>
        <p:nvPr/>
      </p:nvGrpSpPr>
      <p:grpSpPr>
        <a:xfrm>
          <a:off x="0" y="0"/>
          <a:ext cx="0" cy="0"/>
          <a:chOff x="0" y="0"/>
          <a:chExt cx="0" cy="0"/>
        </a:xfrm>
      </p:grpSpPr>
      <p:sp>
        <p:nvSpPr>
          <p:cNvPr id="62" name="Google Shape;62;p13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24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138"/>
          <p:cNvSpPr/>
          <p:nvPr>
            <p:ph idx="2" type="pic"/>
          </p:nvPr>
        </p:nvSpPr>
        <p:spPr>
          <a:xfrm>
            <a:off x="5183188" y="987427"/>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750"/>
              </a:spcBef>
              <a:spcAft>
                <a:spcPts val="0"/>
              </a:spcAft>
              <a:buClr>
                <a:schemeClr val="dk1"/>
              </a:buClr>
              <a:buSzPts val="3200"/>
              <a:buFont typeface="Arial"/>
              <a:buNone/>
              <a:defRPr b="0" i="0" sz="2400" u="none" cap="none" strike="noStrike">
                <a:solidFill>
                  <a:schemeClr val="dk1"/>
                </a:solidFill>
                <a:latin typeface="Calibri"/>
                <a:ea typeface="Calibri"/>
                <a:cs typeface="Calibri"/>
                <a:sym typeface="Calibri"/>
              </a:defRPr>
            </a:lvl1pPr>
            <a:lvl2pPr lvl="1" marR="0" rtl="0" algn="l">
              <a:lnSpc>
                <a:spcPct val="90000"/>
              </a:lnSpc>
              <a:spcBef>
                <a:spcPts val="375"/>
              </a:spcBef>
              <a:spcAft>
                <a:spcPts val="0"/>
              </a:spcAft>
              <a:buClr>
                <a:schemeClr val="dk1"/>
              </a:buClr>
              <a:buSzPts val="2800"/>
              <a:buFont typeface="Arial"/>
              <a:buNone/>
              <a:defRPr b="0" i="0" sz="2100" u="none" cap="none" strike="noStrike">
                <a:solidFill>
                  <a:schemeClr val="dk1"/>
                </a:solidFill>
                <a:latin typeface="Calibri"/>
                <a:ea typeface="Calibri"/>
                <a:cs typeface="Calibri"/>
                <a:sym typeface="Calibri"/>
              </a:defRPr>
            </a:lvl2pPr>
            <a:lvl3pPr lvl="2" marR="0" rtl="0" algn="l">
              <a:lnSpc>
                <a:spcPct val="90000"/>
              </a:lnSpc>
              <a:spcBef>
                <a:spcPts val="375"/>
              </a:spcBef>
              <a:spcAft>
                <a:spcPts val="0"/>
              </a:spcAft>
              <a:buClr>
                <a:schemeClr val="dk1"/>
              </a:buClr>
              <a:buSzPts val="2400"/>
              <a:buFont typeface="Arial"/>
              <a:buNone/>
              <a:defRPr b="0" i="0" sz="1800" u="none" cap="none" strike="noStrike">
                <a:solidFill>
                  <a:schemeClr val="dk1"/>
                </a:solidFill>
                <a:latin typeface="Calibri"/>
                <a:ea typeface="Calibri"/>
                <a:cs typeface="Calibri"/>
                <a:sym typeface="Calibri"/>
              </a:defRPr>
            </a:lvl3pPr>
            <a:lvl4pPr lvl="3" marR="0" rtl="0" algn="l">
              <a:lnSpc>
                <a:spcPct val="90000"/>
              </a:lnSpc>
              <a:spcBef>
                <a:spcPts val="375"/>
              </a:spcBef>
              <a:spcAft>
                <a:spcPts val="0"/>
              </a:spcAft>
              <a:buClr>
                <a:schemeClr val="dk1"/>
              </a:buClr>
              <a:buSzPts val="2000"/>
              <a:buFont typeface="Arial"/>
              <a:buNone/>
              <a:defRPr b="0" i="0" sz="1500" u="none" cap="none" strike="noStrike">
                <a:solidFill>
                  <a:schemeClr val="dk1"/>
                </a:solidFill>
                <a:latin typeface="Calibri"/>
                <a:ea typeface="Calibri"/>
                <a:cs typeface="Calibri"/>
                <a:sym typeface="Calibri"/>
              </a:defRPr>
            </a:lvl4pPr>
            <a:lvl5pPr lvl="4" marR="0" rtl="0" algn="l">
              <a:lnSpc>
                <a:spcPct val="90000"/>
              </a:lnSpc>
              <a:spcBef>
                <a:spcPts val="375"/>
              </a:spcBef>
              <a:spcAft>
                <a:spcPts val="0"/>
              </a:spcAft>
              <a:buClr>
                <a:schemeClr val="dk1"/>
              </a:buClr>
              <a:buSzPts val="2000"/>
              <a:buFont typeface="Arial"/>
              <a:buNone/>
              <a:defRPr b="0" i="0" sz="1500" u="none" cap="none" strike="noStrike">
                <a:solidFill>
                  <a:schemeClr val="dk1"/>
                </a:solidFill>
                <a:latin typeface="Calibri"/>
                <a:ea typeface="Calibri"/>
                <a:cs typeface="Calibri"/>
                <a:sym typeface="Calibri"/>
              </a:defRPr>
            </a:lvl5pPr>
            <a:lvl6pPr lvl="5" marR="0" rtl="0" algn="l">
              <a:lnSpc>
                <a:spcPct val="90000"/>
              </a:lnSpc>
              <a:spcBef>
                <a:spcPts val="375"/>
              </a:spcBef>
              <a:spcAft>
                <a:spcPts val="0"/>
              </a:spcAft>
              <a:buClr>
                <a:schemeClr val="dk1"/>
              </a:buClr>
              <a:buSzPts val="2000"/>
              <a:buFont typeface="Arial"/>
              <a:buNone/>
              <a:defRPr b="0" i="0" sz="1500" u="none" cap="none" strike="noStrike">
                <a:solidFill>
                  <a:schemeClr val="dk1"/>
                </a:solidFill>
                <a:latin typeface="Calibri"/>
                <a:ea typeface="Calibri"/>
                <a:cs typeface="Calibri"/>
                <a:sym typeface="Calibri"/>
              </a:defRPr>
            </a:lvl6pPr>
            <a:lvl7pPr lvl="6" marR="0" rtl="0" algn="l">
              <a:lnSpc>
                <a:spcPct val="90000"/>
              </a:lnSpc>
              <a:spcBef>
                <a:spcPts val="375"/>
              </a:spcBef>
              <a:spcAft>
                <a:spcPts val="0"/>
              </a:spcAft>
              <a:buClr>
                <a:schemeClr val="dk1"/>
              </a:buClr>
              <a:buSzPts val="2000"/>
              <a:buFont typeface="Arial"/>
              <a:buNone/>
              <a:defRPr b="0" i="0" sz="1500" u="none" cap="none" strike="noStrike">
                <a:solidFill>
                  <a:schemeClr val="dk1"/>
                </a:solidFill>
                <a:latin typeface="Calibri"/>
                <a:ea typeface="Calibri"/>
                <a:cs typeface="Calibri"/>
                <a:sym typeface="Calibri"/>
              </a:defRPr>
            </a:lvl7pPr>
            <a:lvl8pPr lvl="7" marR="0" rtl="0" algn="l">
              <a:lnSpc>
                <a:spcPct val="90000"/>
              </a:lnSpc>
              <a:spcBef>
                <a:spcPts val="375"/>
              </a:spcBef>
              <a:spcAft>
                <a:spcPts val="0"/>
              </a:spcAft>
              <a:buClr>
                <a:schemeClr val="dk1"/>
              </a:buClr>
              <a:buSzPts val="2000"/>
              <a:buFont typeface="Arial"/>
              <a:buNone/>
              <a:defRPr b="0" i="0" sz="1500" u="none" cap="none" strike="noStrike">
                <a:solidFill>
                  <a:schemeClr val="dk1"/>
                </a:solidFill>
                <a:latin typeface="Calibri"/>
                <a:ea typeface="Calibri"/>
                <a:cs typeface="Calibri"/>
                <a:sym typeface="Calibri"/>
              </a:defRPr>
            </a:lvl8pPr>
            <a:lvl9pPr lvl="8" marR="0" rtl="0" algn="l">
              <a:lnSpc>
                <a:spcPct val="90000"/>
              </a:lnSpc>
              <a:spcBef>
                <a:spcPts val="375"/>
              </a:spcBef>
              <a:spcAft>
                <a:spcPts val="0"/>
              </a:spcAft>
              <a:buClr>
                <a:schemeClr val="dk1"/>
              </a:buClr>
              <a:buSzPts val="2000"/>
              <a:buFont typeface="Arial"/>
              <a:buNone/>
              <a:defRPr b="0" i="0" sz="1500" u="none" cap="none" strike="noStrike">
                <a:solidFill>
                  <a:schemeClr val="dk1"/>
                </a:solidFill>
                <a:latin typeface="Calibri"/>
                <a:ea typeface="Calibri"/>
                <a:cs typeface="Calibri"/>
                <a:sym typeface="Calibri"/>
              </a:defRPr>
            </a:lvl9pPr>
          </a:lstStyle>
          <a:p/>
        </p:txBody>
      </p:sp>
      <p:sp>
        <p:nvSpPr>
          <p:cNvPr id="64" name="Google Shape;64;p138"/>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750"/>
              </a:spcBef>
              <a:spcAft>
                <a:spcPts val="0"/>
              </a:spcAft>
              <a:buClr>
                <a:schemeClr val="dk1"/>
              </a:buClr>
              <a:buSzPts val="1600"/>
              <a:buNone/>
              <a:defRPr sz="1200"/>
            </a:lvl1pPr>
            <a:lvl2pPr indent="-228600" lvl="1" marL="914400" algn="l">
              <a:lnSpc>
                <a:spcPct val="90000"/>
              </a:lnSpc>
              <a:spcBef>
                <a:spcPts val="375"/>
              </a:spcBef>
              <a:spcAft>
                <a:spcPts val="0"/>
              </a:spcAft>
              <a:buClr>
                <a:schemeClr val="dk1"/>
              </a:buClr>
              <a:buSzPts val="1400"/>
              <a:buNone/>
              <a:defRPr sz="1050"/>
            </a:lvl2pPr>
            <a:lvl3pPr indent="-228600" lvl="2" marL="1371600" algn="l">
              <a:lnSpc>
                <a:spcPct val="90000"/>
              </a:lnSpc>
              <a:spcBef>
                <a:spcPts val="375"/>
              </a:spcBef>
              <a:spcAft>
                <a:spcPts val="0"/>
              </a:spcAft>
              <a:buClr>
                <a:schemeClr val="dk1"/>
              </a:buClr>
              <a:buSzPts val="1200"/>
              <a:buNone/>
              <a:defRPr sz="900"/>
            </a:lvl3pPr>
            <a:lvl4pPr indent="-228600" lvl="3" marL="1828800" algn="l">
              <a:lnSpc>
                <a:spcPct val="90000"/>
              </a:lnSpc>
              <a:spcBef>
                <a:spcPts val="375"/>
              </a:spcBef>
              <a:spcAft>
                <a:spcPts val="0"/>
              </a:spcAft>
              <a:buClr>
                <a:schemeClr val="dk1"/>
              </a:buClr>
              <a:buSzPts val="1000"/>
              <a:buNone/>
              <a:defRPr sz="750"/>
            </a:lvl4pPr>
            <a:lvl5pPr indent="-228600" lvl="4" marL="2286000" algn="l">
              <a:lnSpc>
                <a:spcPct val="90000"/>
              </a:lnSpc>
              <a:spcBef>
                <a:spcPts val="375"/>
              </a:spcBef>
              <a:spcAft>
                <a:spcPts val="0"/>
              </a:spcAft>
              <a:buClr>
                <a:schemeClr val="dk1"/>
              </a:buClr>
              <a:buSzPts val="1000"/>
              <a:buNone/>
              <a:defRPr sz="750"/>
            </a:lvl5pPr>
            <a:lvl6pPr indent="-228600" lvl="5" marL="2743200" algn="l">
              <a:lnSpc>
                <a:spcPct val="90000"/>
              </a:lnSpc>
              <a:spcBef>
                <a:spcPts val="375"/>
              </a:spcBef>
              <a:spcAft>
                <a:spcPts val="0"/>
              </a:spcAft>
              <a:buClr>
                <a:schemeClr val="dk1"/>
              </a:buClr>
              <a:buSzPts val="1000"/>
              <a:buNone/>
              <a:defRPr sz="750"/>
            </a:lvl6pPr>
            <a:lvl7pPr indent="-228600" lvl="6" marL="3200400" algn="l">
              <a:lnSpc>
                <a:spcPct val="90000"/>
              </a:lnSpc>
              <a:spcBef>
                <a:spcPts val="375"/>
              </a:spcBef>
              <a:spcAft>
                <a:spcPts val="0"/>
              </a:spcAft>
              <a:buClr>
                <a:schemeClr val="dk1"/>
              </a:buClr>
              <a:buSzPts val="1000"/>
              <a:buNone/>
              <a:defRPr sz="750"/>
            </a:lvl7pPr>
            <a:lvl8pPr indent="-228600" lvl="7" marL="3657600" algn="l">
              <a:lnSpc>
                <a:spcPct val="90000"/>
              </a:lnSpc>
              <a:spcBef>
                <a:spcPts val="375"/>
              </a:spcBef>
              <a:spcAft>
                <a:spcPts val="0"/>
              </a:spcAft>
              <a:buClr>
                <a:schemeClr val="dk1"/>
              </a:buClr>
              <a:buSzPts val="1000"/>
              <a:buNone/>
              <a:defRPr sz="750"/>
            </a:lvl8pPr>
            <a:lvl9pPr indent="-228600" lvl="8" marL="4114800" algn="l">
              <a:lnSpc>
                <a:spcPct val="90000"/>
              </a:lnSpc>
              <a:spcBef>
                <a:spcPts val="375"/>
              </a:spcBef>
              <a:spcAft>
                <a:spcPts val="0"/>
              </a:spcAft>
              <a:buClr>
                <a:schemeClr val="dk1"/>
              </a:buClr>
              <a:buSzPts val="1000"/>
              <a:buNone/>
              <a:defRPr sz="750"/>
            </a:lvl9pPr>
          </a:lstStyle>
          <a:p/>
        </p:txBody>
      </p:sp>
      <p:sp>
        <p:nvSpPr>
          <p:cNvPr id="65" name="Google Shape;65;p138"/>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138"/>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138"/>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1pPr>
            <a:lvl2pPr indent="0" lvl="1"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2pPr>
            <a:lvl3pPr indent="0" lvl="2"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3pPr>
            <a:lvl4pPr indent="0" lvl="3"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4pPr>
            <a:lvl5pPr indent="0" lvl="4"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5pPr>
            <a:lvl6pPr indent="0" lvl="5"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6pPr>
            <a:lvl7pPr indent="0" lvl="6"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7pPr>
            <a:lvl8pPr indent="0" lvl="7"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8pPr>
            <a:lvl9pPr indent="0" lvl="8" marL="0" algn="r">
              <a:lnSpc>
                <a:spcPct val="100000"/>
              </a:lnSpc>
              <a:spcBef>
                <a:spcPts val="0"/>
              </a:spcBef>
              <a:spcAft>
                <a:spcPts val="0"/>
              </a:spcAft>
              <a:buSzPts val="900"/>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
        <p:nvSpPr>
          <p:cNvPr id="6" name="Google Shape;6;p129"/>
          <p:cNvSpPr txBox="1"/>
          <p:nvPr>
            <p:ph type="title"/>
          </p:nvPr>
        </p:nvSpPr>
        <p:spPr>
          <a:xfrm>
            <a:off x="838200" y="365127"/>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7" name="Google Shape;7;p12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8" name="Google Shape;8;p129"/>
          <p:cNvSpPr txBox="1"/>
          <p:nvPr>
            <p:ph idx="10" type="dt"/>
          </p:nvPr>
        </p:nvSpPr>
        <p:spPr>
          <a:xfrm>
            <a:off x="838200" y="6356352"/>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9pPr>
          </a:lstStyle>
          <a:p/>
        </p:txBody>
      </p:sp>
      <p:sp>
        <p:nvSpPr>
          <p:cNvPr id="9" name="Google Shape;9;p129"/>
          <p:cNvSpPr txBox="1"/>
          <p:nvPr>
            <p:ph idx="11" type="ftr"/>
          </p:nvPr>
        </p:nvSpPr>
        <p:spPr>
          <a:xfrm>
            <a:off x="4038600" y="6356352"/>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9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350" u="none" cap="none" strike="noStrike">
                <a:solidFill>
                  <a:schemeClr val="dk1"/>
                </a:solidFill>
                <a:latin typeface="Calibri"/>
                <a:ea typeface="Calibri"/>
                <a:cs typeface="Calibri"/>
                <a:sym typeface="Calibri"/>
              </a:defRPr>
            </a:lvl9pPr>
          </a:lstStyle>
          <a:p/>
        </p:txBody>
      </p:sp>
      <p:sp>
        <p:nvSpPr>
          <p:cNvPr id="10" name="Google Shape;10;p129"/>
          <p:cNvSpPr txBox="1"/>
          <p:nvPr>
            <p:ph idx="12" type="sldNum"/>
          </p:nvPr>
        </p:nvSpPr>
        <p:spPr>
          <a:xfrm>
            <a:off x="8610600" y="6356352"/>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900"/>
              <a:buFont typeface="Arial"/>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80" name="Shape 80"/>
        <p:cNvGrpSpPr/>
        <p:nvPr/>
      </p:nvGrpSpPr>
      <p:grpSpPr>
        <a:xfrm>
          <a:off x="0" y="0"/>
          <a:ext cx="0" cy="0"/>
          <a:chOff x="0" y="0"/>
          <a:chExt cx="0" cy="0"/>
        </a:xfrm>
      </p:grpSpPr>
      <p:sp>
        <p:nvSpPr>
          <p:cNvPr id="81" name="Google Shape;81;p23"/>
          <p:cNvSpPr txBox="1"/>
          <p:nvPr>
            <p:ph type="title"/>
          </p:nvPr>
        </p:nvSpPr>
        <p:spPr>
          <a:xfrm>
            <a:off x="609600" y="274638"/>
            <a:ext cx="10972800" cy="1143000"/>
          </a:xfrm>
          <a:prstGeom prst="rect">
            <a:avLst/>
          </a:prstGeom>
          <a:noFill/>
          <a:ln>
            <a:noFill/>
          </a:ln>
        </p:spPr>
        <p:txBody>
          <a:bodyPr anchorCtr="0" anchor="ctr" bIns="45700" lIns="91425" spcFirstLastPara="1" rIns="91425" wrap="square" tIns="45700">
            <a:normAutofit/>
          </a:bodyPr>
          <a:lstStyle>
            <a:lvl1pPr lvl="0" marR="0" rtl="0" algn="ctr">
              <a:lnSpc>
                <a:spcPct val="10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82" name="Google Shape;82;p23"/>
          <p:cNvSpPr txBox="1"/>
          <p:nvPr>
            <p:ph idx="1" type="body"/>
          </p:nvPr>
        </p:nvSpPr>
        <p:spPr>
          <a:xfrm>
            <a:off x="609600" y="1600201"/>
            <a:ext cx="10972800" cy="4525963"/>
          </a:xfrm>
          <a:prstGeom prst="rect">
            <a:avLst/>
          </a:prstGeom>
          <a:noFill/>
          <a:ln>
            <a:noFill/>
          </a:ln>
        </p:spPr>
        <p:txBody>
          <a:bodyPr anchorCtr="0" anchor="t" bIns="45700" lIns="91425" spcFirstLastPara="1" rIns="91425" wrap="square" tIns="45700">
            <a:normAutofit/>
          </a:bodyPr>
          <a:lstStyle>
            <a:lvl1pPr indent="-431800" lvl="0" marL="457200" marR="0" rtl="0" algn="l">
              <a:lnSpc>
                <a:spcPct val="100000"/>
              </a:lnSpc>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lnSpc>
                <a:spcPct val="100000"/>
              </a:lnSpc>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lnSpc>
                <a:spcPct val="100000"/>
              </a:lnSpc>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3" name="Google Shape;83;p23"/>
          <p:cNvSpPr txBox="1"/>
          <p:nvPr>
            <p:ph idx="10" type="dt"/>
          </p:nvPr>
        </p:nvSpPr>
        <p:spPr>
          <a:xfrm>
            <a:off x="609600" y="6356351"/>
            <a:ext cx="28448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4" name="Google Shape;84;p23"/>
          <p:cNvSpPr txBox="1"/>
          <p:nvPr>
            <p:ph idx="11" type="ftr"/>
          </p:nvPr>
        </p:nvSpPr>
        <p:spPr>
          <a:xfrm>
            <a:off x="4165600" y="6356351"/>
            <a:ext cx="3860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5" name="Google Shape;85;p23"/>
          <p:cNvSpPr txBox="1"/>
          <p:nvPr>
            <p:ph idx="12" type="sldNum"/>
          </p:nvPr>
        </p:nvSpPr>
        <p:spPr>
          <a:xfrm>
            <a:off x="8737600" y="6356351"/>
            <a:ext cx="28448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s-CO"/>
              <a:t>‹#›</a:t>
            </a:fld>
            <a:endParaRPr/>
          </a:p>
        </p:txBody>
      </p:sp>
    </p:spTree>
  </p:cSld>
  <p:clrMap accent1="accent1" accent2="accent2" accent3="accent3" accent4="accent4" accent5="accent5" accent6="accent6" bg1="lt1" bg2="dk2" tx1="dk1" tx2="lt2" folHlink="folHlink" hlink="hlink"/>
  <p:sldLayoutIdLst>
    <p:sldLayoutId id="2147483661" r:id="rId1"/>
    <p:sldLayoutId id="2147483662" r:id="rId2"/>
    <p:sldLayoutId id="2147483663" r:id="rId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7.jpg"/><Relationship Id="rId4" Type="http://schemas.openxmlformats.org/officeDocument/2006/relationships/image" Target="../media/image6.png"/><Relationship Id="rId5"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jp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11.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11.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1.jp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4.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4.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7.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hyperlink" Target="mailto:Luis.castellanosg@usantoto.edu.co"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7.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9.jpg"/><Relationship Id="rId4" Type="http://schemas.openxmlformats.org/officeDocument/2006/relationships/image" Target="../media/image16.png"/><Relationship Id="rId5" Type="http://schemas.openxmlformats.org/officeDocument/2006/relationships/image" Target="../media/image2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7.jpg"/><Relationship Id="rId4" Type="http://schemas.openxmlformats.org/officeDocument/2006/relationships/image" Target="../media/image13.png"/><Relationship Id="rId5" Type="http://schemas.openxmlformats.org/officeDocument/2006/relationships/image" Target="../media/image17.png"/><Relationship Id="rId6"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7.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7.jpg"/><Relationship Id="rId4" Type="http://schemas.openxmlformats.org/officeDocument/2006/relationships/image" Target="../media/image1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7.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7.jp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7.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7.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7.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4.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14.jpg"/><Relationship Id="rId4" Type="http://schemas.openxmlformats.org/officeDocument/2006/relationships/image" Target="../media/image1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4.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4.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14.jpg"/><Relationship Id="rId4" Type="http://schemas.openxmlformats.org/officeDocument/2006/relationships/image" Target="../media/image18.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14.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4.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11.jpg"/><Relationship Id="rId4" Type="http://schemas.openxmlformats.org/officeDocument/2006/relationships/image" Target="../media/image2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9.xml"/><Relationship Id="rId3" Type="http://schemas.openxmlformats.org/officeDocument/2006/relationships/image" Target="../media/image2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9.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9.jpg"/><Relationship Id="rId4" Type="http://schemas.openxmlformats.org/officeDocument/2006/relationships/image" Target="../media/image22.jp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9.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11.jp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11.jp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11.jp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11.jp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11.jp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11.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jpg"/><Relationship Id="rId4" Type="http://schemas.openxmlformats.org/officeDocument/2006/relationships/hyperlink" Target="https://www.imdb.com/"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7.jpg"/><Relationship Id="rId4" Type="http://schemas.openxmlformats.org/officeDocument/2006/relationships/hyperlink" Target="https://colab.research.google.com/"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7.jpg"/><Relationship Id="rId4" Type="http://schemas.openxmlformats.org/officeDocument/2006/relationships/hyperlink" Target="http://ai.stanford.edu/~amaas/data/sentiment/" TargetMode="External"/><Relationship Id="rId5" Type="http://schemas.openxmlformats.org/officeDocument/2006/relationships/hyperlink" Target="http://ai.stanford.edu/~amaas/data/sentiment/" TargetMode="External"/><Relationship Id="rId6" Type="http://schemas.openxmlformats.org/officeDocument/2006/relationships/hyperlink" Target="http://ai.stanford.edu/~amaas/data/sentiment/aclImdb_v1.tar.gz"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5" name="Shape 95"/>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54" name="Shape 154"/>
        <p:cNvGrpSpPr/>
        <p:nvPr/>
      </p:nvGrpSpPr>
      <p:grpSpPr>
        <a:xfrm>
          <a:off x="0" y="0"/>
          <a:ext cx="0" cy="0"/>
          <a:chOff x="0" y="0"/>
          <a:chExt cx="0" cy="0"/>
        </a:xfrm>
      </p:grpSpPr>
      <p:sp>
        <p:nvSpPr>
          <p:cNvPr id="155" name="Google Shape;155;p92"/>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56" name="Google Shape;156;p92"/>
          <p:cNvSpPr txBox="1"/>
          <p:nvPr/>
        </p:nvSpPr>
        <p:spPr>
          <a:xfrm>
            <a:off x="8889558" y="698324"/>
            <a:ext cx="2904509"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Función de reporthook</a:t>
            </a:r>
            <a:endParaRPr b="1" i="0" sz="1800" u="none" cap="none" strike="noStrike">
              <a:solidFill>
                <a:schemeClr val="lt1"/>
              </a:solidFill>
              <a:latin typeface="Tahoma"/>
              <a:ea typeface="Tahoma"/>
              <a:cs typeface="Tahoma"/>
              <a:sym typeface="Tahoma"/>
            </a:endParaRPr>
          </a:p>
        </p:txBody>
      </p:sp>
      <p:sp>
        <p:nvSpPr>
          <p:cNvPr id="157" name="Google Shape;157;p92"/>
          <p:cNvSpPr txBox="1"/>
          <p:nvPr/>
        </p:nvSpPr>
        <p:spPr>
          <a:xfrm>
            <a:off x="1253067" y="1127696"/>
            <a:ext cx="9144000" cy="46170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s-CO" sz="1600" u="none" cap="none" strike="noStrike">
                <a:solidFill>
                  <a:srgbClr val="000000"/>
                </a:solidFill>
                <a:latin typeface="Calibri"/>
                <a:ea typeface="Calibri"/>
                <a:cs typeface="Calibri"/>
                <a:sym typeface="Calibri"/>
              </a:rPr>
              <a:t>Descargar el archivo y mostrar proceso de descarga (usaremos mucho este código)</a:t>
            </a:r>
            <a:endParaRPr b="1" i="0" sz="1600" u="none" cap="none" strike="noStrike">
              <a:solidFill>
                <a:srgbClr val="000000"/>
              </a:solidFill>
              <a:latin typeface="Calibri"/>
              <a:ea typeface="Calibri"/>
              <a:cs typeface="Calibri"/>
              <a:sym typeface="Calibri"/>
            </a:endParaRPr>
          </a:p>
        </p:txBody>
      </p:sp>
      <p:sp>
        <p:nvSpPr>
          <p:cNvPr id="158" name="Google Shape;158;p92"/>
          <p:cNvSpPr/>
          <p:nvPr/>
        </p:nvSpPr>
        <p:spPr>
          <a:xfrm>
            <a:off x="1253066" y="1737496"/>
            <a:ext cx="10938933" cy="5047500"/>
          </a:xfrm>
          <a:prstGeom prst="rect">
            <a:avLst/>
          </a:prstGeom>
          <a:solidFill>
            <a:srgbClr val="DDD9C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def reporthook(count, block_size, total_size):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global start_time</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if count == 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start_time = time.time()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return</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duration = time.time() - start_time</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progress_size = int(count * block_size)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speed = progress_size / (1024.**2 * duration)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percent = count * block_size * 100. / total_size</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sys.stdout.write("\r%d%% | %d MB | %.2f MB/s | %d segundos transcurrido"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(percent, progress_size / (1024.**2), speed, duration))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sys.stdout.flush()</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if not os.path.isdir('aclImdb') and not os.path.isfile('aclImdb_v1.tar.gz'):</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if (sys.version_info &lt; (3, 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import urllib</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urllib.urlretrieve(source, target, reporthook)</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else: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import urllib.request</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urllib.request.urlretrieve(source, target, reporthook)</a:t>
            </a:r>
            <a:endParaRPr b="0" i="1" sz="1400" u="none" cap="none" strike="noStrike">
              <a:solidFill>
                <a:srgbClr val="000000"/>
              </a:solidFill>
              <a:latin typeface="Arial"/>
              <a:ea typeface="Arial"/>
              <a:cs typeface="Arial"/>
              <a:sym typeface="Arial"/>
            </a:endParaRPr>
          </a:p>
        </p:txBody>
      </p:sp>
      <p:sp>
        <p:nvSpPr>
          <p:cNvPr id="159" name="Google Shape;159;p92"/>
          <p:cNvSpPr txBox="1"/>
          <p:nvPr/>
        </p:nvSpPr>
        <p:spPr>
          <a:xfrm>
            <a:off x="1600114" y="528789"/>
            <a:ext cx="7289443"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P1-obtener dataset</a:t>
            </a:r>
            <a:endParaRPr b="1" i="0" sz="2400" u="none" cap="none" strike="noStrike">
              <a:solidFill>
                <a:srgbClr val="FFC000"/>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63" name="Shape 163"/>
        <p:cNvGrpSpPr/>
        <p:nvPr/>
      </p:nvGrpSpPr>
      <p:grpSpPr>
        <a:xfrm>
          <a:off x="0" y="0"/>
          <a:ext cx="0" cy="0"/>
          <a:chOff x="0" y="0"/>
          <a:chExt cx="0" cy="0"/>
        </a:xfrm>
      </p:grpSpPr>
      <p:sp>
        <p:nvSpPr>
          <p:cNvPr id="164" name="Google Shape;164;p93"/>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65" name="Google Shape;165;p93"/>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Dataset en .zip</a:t>
            </a:r>
            <a:endParaRPr/>
          </a:p>
        </p:txBody>
      </p:sp>
      <p:sp>
        <p:nvSpPr>
          <p:cNvPr id="166" name="Google Shape;166;p93"/>
          <p:cNvSpPr txBox="1"/>
          <p:nvPr/>
        </p:nvSpPr>
        <p:spPr>
          <a:xfrm>
            <a:off x="1380066" y="1286600"/>
            <a:ext cx="9144000" cy="461624"/>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s-CO" sz="1600" u="none" cap="none" strike="noStrike">
                <a:solidFill>
                  <a:srgbClr val="000000"/>
                </a:solidFill>
                <a:latin typeface="Calibri"/>
                <a:ea typeface="Calibri"/>
                <a:cs typeface="Calibri"/>
                <a:sym typeface="Calibri"/>
              </a:rPr>
              <a:t>Descargar el archivo y mostrar proceso de descarga (usaremos mucho este código)</a:t>
            </a:r>
            <a:endParaRPr b="1" i="0" sz="1600" u="none" cap="none" strike="noStrike">
              <a:solidFill>
                <a:srgbClr val="000000"/>
              </a:solidFill>
              <a:latin typeface="Calibri"/>
              <a:ea typeface="Calibri"/>
              <a:cs typeface="Calibri"/>
              <a:sym typeface="Calibri"/>
            </a:endParaRPr>
          </a:p>
        </p:txBody>
      </p:sp>
      <p:pic>
        <p:nvPicPr>
          <p:cNvPr id="167" name="Google Shape;167;p93"/>
          <p:cNvPicPr preferRelativeResize="0"/>
          <p:nvPr/>
        </p:nvPicPr>
        <p:blipFill rotWithShape="1">
          <a:blip r:embed="rId4">
            <a:alphaModFix/>
          </a:blip>
          <a:srcRect b="0" l="0" r="0" t="0"/>
          <a:stretch/>
        </p:blipFill>
        <p:spPr>
          <a:xfrm>
            <a:off x="1836167" y="1862524"/>
            <a:ext cx="3114675" cy="3848100"/>
          </a:xfrm>
          <a:prstGeom prst="rect">
            <a:avLst/>
          </a:prstGeom>
          <a:noFill/>
          <a:ln>
            <a:noFill/>
          </a:ln>
        </p:spPr>
      </p:pic>
      <p:pic>
        <p:nvPicPr>
          <p:cNvPr id="168" name="Google Shape;168;p93"/>
          <p:cNvPicPr preferRelativeResize="0"/>
          <p:nvPr/>
        </p:nvPicPr>
        <p:blipFill rotWithShape="1">
          <a:blip r:embed="rId5">
            <a:alphaModFix/>
          </a:blip>
          <a:srcRect b="0" l="0" r="0" t="0"/>
          <a:stretch/>
        </p:blipFill>
        <p:spPr>
          <a:xfrm>
            <a:off x="5257475" y="2798238"/>
            <a:ext cx="4600575" cy="381000"/>
          </a:xfrm>
          <a:prstGeom prst="rect">
            <a:avLst/>
          </a:prstGeom>
          <a:noFill/>
          <a:ln>
            <a:noFill/>
          </a:ln>
        </p:spPr>
      </p:pic>
      <p:sp>
        <p:nvSpPr>
          <p:cNvPr id="169" name="Google Shape;169;p93"/>
          <p:cNvSpPr txBox="1"/>
          <p:nvPr/>
        </p:nvSpPr>
        <p:spPr>
          <a:xfrm>
            <a:off x="5257475" y="3536788"/>
            <a:ext cx="6934525" cy="116951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400" u="none" cap="none" strike="noStrike">
                <a:solidFill>
                  <a:srgbClr val="000000"/>
                </a:solidFill>
                <a:latin typeface="Arial"/>
                <a:ea typeface="Arial"/>
                <a:cs typeface="Arial"/>
                <a:sym typeface="Arial"/>
              </a:rPr>
              <a:t>Nota:</a:t>
            </a:r>
            <a:r>
              <a:rPr b="0" i="0" lang="es-CO"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El listado de archivos es temporal (en el momento que se cierre la sesión en google colaboratory se borraran)…si son archivos de vital importancia y difícil de conseguir se recomienda guardar en drive (google).</a:t>
            </a:r>
            <a:endParaRPr b="0" i="0" sz="1400" u="none" cap="none" strike="noStrike">
              <a:solidFill>
                <a:srgbClr val="000000"/>
              </a:solidFill>
              <a:latin typeface="Arial"/>
              <a:ea typeface="Arial"/>
              <a:cs typeface="Arial"/>
              <a:sym typeface="Arial"/>
            </a:endParaRPr>
          </a:p>
        </p:txBody>
      </p:sp>
      <p:sp>
        <p:nvSpPr>
          <p:cNvPr id="170" name="Google Shape;170;p93"/>
          <p:cNvSpPr txBox="1"/>
          <p:nvPr/>
        </p:nvSpPr>
        <p:spPr>
          <a:xfrm>
            <a:off x="1600114" y="528789"/>
            <a:ext cx="7289443"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P1-obtener dataset</a:t>
            </a:r>
            <a:endParaRPr b="1" i="0" sz="2400" u="none" cap="none" strike="noStrike">
              <a:solidFill>
                <a:srgbClr val="FFC000"/>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74" name="Shape 174"/>
        <p:cNvGrpSpPr/>
        <p:nvPr/>
      </p:nvGrpSpPr>
      <p:grpSpPr>
        <a:xfrm>
          <a:off x="0" y="0"/>
          <a:ext cx="0" cy="0"/>
          <a:chOff x="0" y="0"/>
          <a:chExt cx="0" cy="0"/>
        </a:xfrm>
      </p:grpSpPr>
      <p:sp>
        <p:nvSpPr>
          <p:cNvPr id="175" name="Google Shape;175;p94"/>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76" name="Google Shape;176;p94"/>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Descomprimir .zip</a:t>
            </a:r>
            <a:endParaRPr/>
          </a:p>
        </p:txBody>
      </p:sp>
      <p:sp>
        <p:nvSpPr>
          <p:cNvPr id="177" name="Google Shape;177;p94"/>
          <p:cNvSpPr txBox="1"/>
          <p:nvPr/>
        </p:nvSpPr>
        <p:spPr>
          <a:xfrm>
            <a:off x="1346200" y="1269667"/>
            <a:ext cx="9144000" cy="461624"/>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s-CO" sz="1600" u="none" cap="none" strike="noStrike">
                <a:solidFill>
                  <a:srgbClr val="000000"/>
                </a:solidFill>
                <a:latin typeface="Calibri"/>
                <a:ea typeface="Calibri"/>
                <a:cs typeface="Calibri"/>
                <a:sym typeface="Calibri"/>
              </a:rPr>
              <a:t>Una  vez descargado el archivo procedemos a descomprimirlo</a:t>
            </a:r>
            <a:endParaRPr b="1" i="0" sz="1600" u="none" cap="none" strike="noStrike">
              <a:solidFill>
                <a:srgbClr val="000000"/>
              </a:solidFill>
              <a:latin typeface="Calibri"/>
              <a:ea typeface="Calibri"/>
              <a:cs typeface="Calibri"/>
              <a:sym typeface="Calibri"/>
            </a:endParaRPr>
          </a:p>
        </p:txBody>
      </p:sp>
      <p:sp>
        <p:nvSpPr>
          <p:cNvPr id="178" name="Google Shape;178;p94"/>
          <p:cNvSpPr/>
          <p:nvPr/>
        </p:nvSpPr>
        <p:spPr>
          <a:xfrm>
            <a:off x="1346200" y="2000268"/>
            <a:ext cx="8985738" cy="954107"/>
          </a:xfrm>
          <a:prstGeom prst="rect">
            <a:avLst/>
          </a:prstGeom>
          <a:solidFill>
            <a:srgbClr val="DDD9C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s-CO" sz="1400" u="none" cap="none" strike="noStrike">
                <a:solidFill>
                  <a:schemeClr val="dk1"/>
                </a:solidFill>
                <a:latin typeface="Arial"/>
                <a:ea typeface="Arial"/>
                <a:cs typeface="Arial"/>
                <a:sym typeface="Arial"/>
              </a:rPr>
              <a:t>if not os.path.isdir('aclImdb'):</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chemeClr val="dk1"/>
                </a:solidFill>
                <a:latin typeface="Arial"/>
                <a:ea typeface="Arial"/>
                <a:cs typeface="Arial"/>
                <a:sym typeface="Arial"/>
              </a:rPr>
              <a:t>    with tarfile.open(target, 'r:gz') as tar:</a:t>
            </a:r>
            <a:endParaRPr b="0" i="0" sz="14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chemeClr val="dk1"/>
                </a:solidFill>
                <a:latin typeface="Arial"/>
                <a:ea typeface="Arial"/>
                <a:cs typeface="Arial"/>
                <a:sym typeface="Arial"/>
              </a:rPr>
              <a:t>        tar.extractall()</a:t>
            </a:r>
            <a:endParaRPr b="0" i="1" sz="1400" u="none" cap="none" strike="noStrike">
              <a:solidFill>
                <a:srgbClr val="000000"/>
              </a:solidFill>
              <a:latin typeface="Arial"/>
              <a:ea typeface="Arial"/>
              <a:cs typeface="Arial"/>
              <a:sym typeface="Arial"/>
            </a:endParaRPr>
          </a:p>
        </p:txBody>
      </p:sp>
      <p:pic>
        <p:nvPicPr>
          <p:cNvPr id="179" name="Google Shape;179;p94"/>
          <p:cNvPicPr preferRelativeResize="0"/>
          <p:nvPr/>
        </p:nvPicPr>
        <p:blipFill rotWithShape="1">
          <a:blip r:embed="rId4">
            <a:alphaModFix/>
          </a:blip>
          <a:srcRect b="0" l="0" r="0" t="0"/>
          <a:stretch/>
        </p:blipFill>
        <p:spPr>
          <a:xfrm>
            <a:off x="4290551" y="2954375"/>
            <a:ext cx="3097036" cy="3267739"/>
          </a:xfrm>
          <a:prstGeom prst="rect">
            <a:avLst/>
          </a:prstGeom>
          <a:noFill/>
          <a:ln>
            <a:noFill/>
          </a:ln>
        </p:spPr>
      </p:pic>
      <p:sp>
        <p:nvSpPr>
          <p:cNvPr id="180" name="Google Shape;180;p94"/>
          <p:cNvSpPr txBox="1"/>
          <p:nvPr/>
        </p:nvSpPr>
        <p:spPr>
          <a:xfrm>
            <a:off x="1600114" y="528789"/>
            <a:ext cx="7289443"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P1-obtener dataset</a:t>
            </a:r>
            <a:endParaRPr b="1" i="0" sz="2400" u="none" cap="none" strike="noStrike">
              <a:solidFill>
                <a:srgbClr val="FFC000"/>
              </a:solidFill>
              <a:latin typeface="Calibri"/>
              <a:ea typeface="Calibri"/>
              <a:cs typeface="Calibri"/>
              <a:sym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84" name="Shape 184"/>
        <p:cNvGrpSpPr/>
        <p:nvPr/>
      </p:nvGrpSpPr>
      <p:grpSpPr>
        <a:xfrm>
          <a:off x="0" y="0"/>
          <a:ext cx="0" cy="0"/>
          <a:chOff x="0" y="0"/>
          <a:chExt cx="0" cy="0"/>
        </a:xfrm>
      </p:grpSpPr>
      <p:sp>
        <p:nvSpPr>
          <p:cNvPr id="185" name="Google Shape;185;p95"/>
          <p:cNvSpPr txBox="1"/>
          <p:nvPr/>
        </p:nvSpPr>
        <p:spPr>
          <a:xfrm>
            <a:off x="2734648" y="1214148"/>
            <a:ext cx="5136502"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FFFF"/>
                </a:solidFill>
                <a:latin typeface="Calibri"/>
                <a:ea typeface="Calibri"/>
                <a:cs typeface="Calibri"/>
                <a:sym typeface="Calibri"/>
              </a:rPr>
              <a:t>¿Por qué Deep Learning?</a:t>
            </a:r>
            <a:endParaRPr b="0" i="0" sz="1050" u="none" cap="none" strike="noStrike">
              <a:solidFill>
                <a:srgbClr val="000000"/>
              </a:solidFill>
              <a:latin typeface="Arial"/>
              <a:ea typeface="Arial"/>
              <a:cs typeface="Arial"/>
              <a:sym typeface="Arial"/>
            </a:endParaRPr>
          </a:p>
        </p:txBody>
      </p:sp>
      <p:sp>
        <p:nvSpPr>
          <p:cNvPr id="186" name="Google Shape;186;p95"/>
          <p:cNvSpPr txBox="1"/>
          <p:nvPr/>
        </p:nvSpPr>
        <p:spPr>
          <a:xfrm>
            <a:off x="1566249" y="342081"/>
            <a:ext cx="7264484"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chemeClr val="lt1"/>
                </a:solidFill>
                <a:latin typeface="Tahoma"/>
                <a:ea typeface="Tahoma"/>
                <a:cs typeface="Tahoma"/>
                <a:sym typeface="Tahoma"/>
              </a:rPr>
              <a:t>Análisis de sentimientos: P2-Preprocesar el DATASET</a:t>
            </a:r>
            <a:endParaRPr b="0" i="0" sz="1050" u="none" cap="none" strike="noStrike">
              <a:solidFill>
                <a:schemeClr val="lt1"/>
              </a:solidFill>
              <a:latin typeface="Arial"/>
              <a:ea typeface="Arial"/>
              <a:cs typeface="Arial"/>
              <a:sym typeface="Arial"/>
            </a:endParaRPr>
          </a:p>
        </p:txBody>
      </p:sp>
      <p:sp>
        <p:nvSpPr>
          <p:cNvPr id="187" name="Google Shape;187;p95"/>
          <p:cNvSpPr txBox="1"/>
          <p:nvPr/>
        </p:nvSpPr>
        <p:spPr>
          <a:xfrm>
            <a:off x="1269558" y="1565998"/>
            <a:ext cx="10922442" cy="397027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s-CO" sz="2800" u="none" cap="none" strike="noStrike">
                <a:solidFill>
                  <a:srgbClr val="000000"/>
                </a:solidFill>
                <a:latin typeface="Calibri"/>
                <a:ea typeface="Calibri"/>
                <a:cs typeface="Calibri"/>
                <a:sym typeface="Calibri"/>
              </a:rPr>
              <a:t>El DATASET “</a:t>
            </a:r>
            <a:r>
              <a:rPr b="0" i="1" lang="es-CO" sz="2800" u="none" cap="none" strike="noStrike">
                <a:solidFill>
                  <a:schemeClr val="dk1"/>
                </a:solidFill>
                <a:latin typeface="Calibri"/>
                <a:ea typeface="Calibri"/>
                <a:cs typeface="Calibri"/>
                <a:sym typeface="Calibri"/>
              </a:rPr>
              <a:t>'</a:t>
            </a:r>
            <a:r>
              <a:rPr b="1" i="1" lang="es-CO" sz="2800" u="none" cap="none" strike="noStrike">
                <a:solidFill>
                  <a:schemeClr val="dk1"/>
                </a:solidFill>
                <a:latin typeface="Calibri"/>
                <a:ea typeface="Calibri"/>
                <a:cs typeface="Calibri"/>
                <a:sym typeface="Calibri"/>
              </a:rPr>
              <a:t>aclImdb</a:t>
            </a:r>
            <a:r>
              <a:rPr b="0" i="1" lang="es-CO" sz="2800" u="none" cap="none" strike="noStrike">
                <a:solidFill>
                  <a:schemeClr val="dk1"/>
                </a:solidFill>
                <a:latin typeface="Calibri"/>
                <a:ea typeface="Calibri"/>
                <a:cs typeface="Calibri"/>
                <a:sym typeface="Calibri"/>
              </a:rPr>
              <a:t>”</a:t>
            </a:r>
            <a:r>
              <a:rPr b="0" i="0" lang="es-CO" sz="2800" u="none" cap="none" strike="noStrike">
                <a:solidFill>
                  <a:srgbClr val="000000"/>
                </a:solidFill>
                <a:latin typeface="Calibri"/>
                <a:ea typeface="Calibri"/>
                <a:cs typeface="Calibri"/>
                <a:sym typeface="Calibri"/>
              </a:rPr>
              <a:t> está separado en archivos de texto independientes (un archivo por cada crítica, positiva o negativa) y necesitamos a convertir todos esos archivos en un único archivo CSV (un formato muy usado en procesos de machine learning), para este trabajo usaremos una librería llamada PANDA y buscaremos crear un objeto llamados </a:t>
            </a:r>
            <a:r>
              <a:rPr b="1" i="0" lang="es-CO" sz="2800" u="none" cap="none" strike="noStrike">
                <a:solidFill>
                  <a:srgbClr val="000000"/>
                </a:solidFill>
                <a:latin typeface="Calibri"/>
                <a:ea typeface="Calibri"/>
                <a:cs typeface="Calibri"/>
                <a:sym typeface="Calibri"/>
              </a:rPr>
              <a:t>DATAFRAME </a:t>
            </a:r>
            <a:r>
              <a:rPr b="0" i="0" lang="es-CO" sz="2800" u="none" cap="none" strike="noStrike">
                <a:solidFill>
                  <a:srgbClr val="000000"/>
                </a:solidFill>
                <a:latin typeface="Calibri"/>
                <a:ea typeface="Calibri"/>
                <a:cs typeface="Calibri"/>
                <a:sym typeface="Calibri"/>
              </a:rPr>
              <a:t> que denominaremos </a:t>
            </a:r>
            <a:r>
              <a:rPr b="1" i="0" lang="es-CO" sz="2800" u="none" cap="none" strike="noStrike">
                <a:solidFill>
                  <a:srgbClr val="000000"/>
                </a:solidFill>
                <a:latin typeface="Calibri"/>
                <a:ea typeface="Calibri"/>
                <a:cs typeface="Calibri"/>
                <a:sym typeface="Calibri"/>
              </a:rPr>
              <a:t>DF</a:t>
            </a:r>
            <a:r>
              <a:rPr b="0" i="0" lang="es-CO" sz="2800" u="none" cap="none" strike="noStrike">
                <a:solidFill>
                  <a:srgbClr val="000000"/>
                </a:solidFill>
                <a:latin typeface="Calibri"/>
                <a:ea typeface="Calibri"/>
                <a:cs typeface="Calibri"/>
                <a:sym typeface="Calibri"/>
              </a:rPr>
              <a:t>.</a:t>
            </a:r>
            <a:endParaRPr b="1" i="0" sz="2800" u="none" cap="none" strike="noStrike">
              <a:solidFill>
                <a:srgbClr val="000000"/>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91" name="Shape 191"/>
        <p:cNvGrpSpPr/>
        <p:nvPr/>
      </p:nvGrpSpPr>
      <p:grpSpPr>
        <a:xfrm>
          <a:off x="0" y="0"/>
          <a:ext cx="0" cy="0"/>
          <a:chOff x="0" y="0"/>
          <a:chExt cx="0" cy="0"/>
        </a:xfrm>
      </p:grpSpPr>
      <p:sp>
        <p:nvSpPr>
          <p:cNvPr id="192" name="Google Shape;192;p96"/>
          <p:cNvSpPr/>
          <p:nvPr/>
        </p:nvSpPr>
        <p:spPr>
          <a:xfrm>
            <a:off x="1913199" y="1503554"/>
            <a:ext cx="9838465" cy="338514"/>
          </a:xfrm>
          <a:prstGeom prst="rect">
            <a:avLst/>
          </a:prstGeom>
          <a:solidFill>
            <a:srgbClr val="DDD9C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pip install pyprind  # instalar librería para visualizar el progreso de ejecución una tarea en background</a:t>
            </a:r>
            <a:endParaRPr b="0" i="1" sz="1600" u="none" cap="none" strike="noStrike">
              <a:solidFill>
                <a:srgbClr val="000000"/>
              </a:solidFill>
              <a:latin typeface="Arial"/>
              <a:ea typeface="Arial"/>
              <a:cs typeface="Arial"/>
              <a:sym typeface="Arial"/>
            </a:endParaRPr>
          </a:p>
        </p:txBody>
      </p:sp>
      <p:sp>
        <p:nvSpPr>
          <p:cNvPr id="193" name="Google Shape;193;p96"/>
          <p:cNvSpPr txBox="1"/>
          <p:nvPr/>
        </p:nvSpPr>
        <p:spPr>
          <a:xfrm>
            <a:off x="1566249" y="342081"/>
            <a:ext cx="7264484"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chemeClr val="lt1"/>
                </a:solidFill>
                <a:latin typeface="Tahoma"/>
                <a:ea typeface="Tahoma"/>
                <a:cs typeface="Tahoma"/>
                <a:sym typeface="Tahoma"/>
              </a:rPr>
              <a:t>Análisis de sentimientos: P2-Preprocesar el DATASET</a:t>
            </a:r>
            <a:endParaRPr b="0" i="0" sz="1050" u="none" cap="none" strike="noStrike">
              <a:solidFill>
                <a:schemeClr val="lt1"/>
              </a:solidFill>
              <a:latin typeface="Arial"/>
              <a:ea typeface="Arial"/>
              <a:cs typeface="Arial"/>
              <a:sym typeface="Arial"/>
            </a:endParaRPr>
          </a:p>
        </p:txBody>
      </p:sp>
      <p:sp>
        <p:nvSpPr>
          <p:cNvPr id="194" name="Google Shape;194;p96"/>
          <p:cNvSpPr/>
          <p:nvPr/>
        </p:nvSpPr>
        <p:spPr>
          <a:xfrm flipH="1">
            <a:off x="8539701" y="698325"/>
            <a:ext cx="3315694" cy="429371"/>
          </a:xfrm>
          <a:prstGeom prst="parallelogram">
            <a:avLst>
              <a:gd fmla="val 95370" name="adj"/>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95" name="Google Shape;195;p96"/>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Importando librerías</a:t>
            </a:r>
            <a:endParaRPr/>
          </a:p>
        </p:txBody>
      </p:sp>
      <p:sp>
        <p:nvSpPr>
          <p:cNvPr id="196" name="Google Shape;196;p96"/>
          <p:cNvSpPr txBox="1"/>
          <p:nvPr/>
        </p:nvSpPr>
        <p:spPr>
          <a:xfrm>
            <a:off x="1473200" y="2077413"/>
            <a:ext cx="9144000"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Importamos las librerías necesarias</a:t>
            </a:r>
            <a:endParaRPr b="0" i="0" sz="1600" u="none" cap="none" strike="noStrike">
              <a:solidFill>
                <a:srgbClr val="000000"/>
              </a:solidFill>
              <a:latin typeface="Arial"/>
              <a:ea typeface="Arial"/>
              <a:cs typeface="Arial"/>
              <a:sym typeface="Arial"/>
            </a:endParaRPr>
          </a:p>
        </p:txBody>
      </p:sp>
      <p:sp>
        <p:nvSpPr>
          <p:cNvPr id="197" name="Google Shape;197;p96"/>
          <p:cNvSpPr/>
          <p:nvPr/>
        </p:nvSpPr>
        <p:spPr>
          <a:xfrm>
            <a:off x="1913268" y="2597873"/>
            <a:ext cx="9838465" cy="830956"/>
          </a:xfrm>
          <a:prstGeom prst="rect">
            <a:avLst/>
          </a:prstGeom>
          <a:solidFill>
            <a:srgbClr val="DDD9C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import pyprind</a:t>
            </a:r>
            <a:endParaRPr b="0" i="1"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import pandas as pd</a:t>
            </a:r>
            <a:endParaRPr b="0" i="1"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import os</a:t>
            </a:r>
            <a:endParaRPr b="0" i="1" sz="1600" u="none" cap="none" strike="noStrike">
              <a:solidFill>
                <a:srgbClr val="000000"/>
              </a:solidFill>
              <a:latin typeface="Arial"/>
              <a:ea typeface="Arial"/>
              <a:cs typeface="Arial"/>
              <a:sym typeface="Arial"/>
            </a:endParaRPr>
          </a:p>
        </p:txBody>
      </p:sp>
      <p:sp>
        <p:nvSpPr>
          <p:cNvPr id="198" name="Google Shape;198;p96"/>
          <p:cNvSpPr txBox="1"/>
          <p:nvPr/>
        </p:nvSpPr>
        <p:spPr>
          <a:xfrm>
            <a:off x="1447530" y="3542831"/>
            <a:ext cx="9144000"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Cambiamos el “</a:t>
            </a:r>
            <a:r>
              <a:rPr b="1" i="0" lang="es-CO" sz="1600" u="none" cap="none" strike="noStrike">
                <a:solidFill>
                  <a:srgbClr val="000000"/>
                </a:solidFill>
                <a:latin typeface="Arial"/>
                <a:ea typeface="Arial"/>
                <a:cs typeface="Arial"/>
                <a:sym typeface="Arial"/>
              </a:rPr>
              <a:t>basepath</a:t>
            </a:r>
            <a:r>
              <a:rPr b="0" i="0" lang="es-CO" sz="1600" u="none" cap="none" strike="noStrike">
                <a:solidFill>
                  <a:srgbClr val="000000"/>
                </a:solidFill>
                <a:latin typeface="Arial"/>
                <a:ea typeface="Arial"/>
                <a:cs typeface="Arial"/>
                <a:sym typeface="Arial"/>
              </a:rPr>
              <a:t>” al directorio donde esta el conjunto de datos.</a:t>
            </a:r>
            <a:endParaRPr b="0" i="0" sz="1600" u="none" cap="none" strike="noStrike">
              <a:solidFill>
                <a:srgbClr val="000000"/>
              </a:solidFill>
              <a:latin typeface="Arial"/>
              <a:ea typeface="Arial"/>
              <a:cs typeface="Arial"/>
              <a:sym typeface="Arial"/>
            </a:endParaRPr>
          </a:p>
        </p:txBody>
      </p:sp>
      <p:sp>
        <p:nvSpPr>
          <p:cNvPr id="199" name="Google Shape;199;p96"/>
          <p:cNvSpPr/>
          <p:nvPr/>
        </p:nvSpPr>
        <p:spPr>
          <a:xfrm>
            <a:off x="1913199" y="4155278"/>
            <a:ext cx="9838500" cy="338400"/>
          </a:xfrm>
          <a:prstGeom prst="rect">
            <a:avLst/>
          </a:prstGeom>
          <a:solidFill>
            <a:srgbClr val="DDD9C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basepath = 'aclImdb'</a:t>
            </a:r>
            <a:endParaRPr b="0" i="1" sz="1600" u="none" cap="none" strike="noStrike">
              <a:solidFill>
                <a:srgbClr val="000000"/>
              </a:solidFill>
              <a:latin typeface="Arial"/>
              <a:ea typeface="Arial"/>
              <a:cs typeface="Arial"/>
              <a:sym typeface="Arial"/>
            </a:endParaRPr>
          </a:p>
        </p:txBody>
      </p:sp>
      <p:sp>
        <p:nvSpPr>
          <p:cNvPr id="200" name="Google Shape;200;p96"/>
          <p:cNvSpPr txBox="1"/>
          <p:nvPr/>
        </p:nvSpPr>
        <p:spPr>
          <a:xfrm>
            <a:off x="1473198" y="4868934"/>
            <a:ext cx="9144000" cy="58473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Lo anterior se hace para que Python pueda tomar un </a:t>
            </a:r>
            <a:r>
              <a:rPr b="1" i="0" lang="es-CO" sz="1600" u="none" cap="none" strike="noStrike">
                <a:solidFill>
                  <a:srgbClr val="000000"/>
                </a:solidFill>
                <a:latin typeface="Arial"/>
                <a:ea typeface="Arial"/>
                <a:cs typeface="Arial"/>
                <a:sym typeface="Arial"/>
              </a:rPr>
              <a:t>path</a:t>
            </a:r>
            <a:r>
              <a:rPr b="0" i="0" lang="es-CO" sz="1600" u="none" cap="none" strike="noStrike">
                <a:solidFill>
                  <a:srgbClr val="000000"/>
                </a:solidFill>
                <a:latin typeface="Arial"/>
                <a:ea typeface="Arial"/>
                <a:cs typeface="Arial"/>
                <a:sym typeface="Arial"/>
              </a:rPr>
              <a:t> temporal por defecto sin afectar las variables de entorno del sistema operativo.</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04" name="Shape 204"/>
        <p:cNvGrpSpPr/>
        <p:nvPr/>
      </p:nvGrpSpPr>
      <p:grpSpPr>
        <a:xfrm>
          <a:off x="0" y="0"/>
          <a:ext cx="0" cy="0"/>
          <a:chOff x="0" y="0"/>
          <a:chExt cx="0" cy="0"/>
        </a:xfrm>
      </p:grpSpPr>
      <p:sp>
        <p:nvSpPr>
          <p:cNvPr id="205" name="Google Shape;205;p97"/>
          <p:cNvSpPr txBox="1"/>
          <p:nvPr/>
        </p:nvSpPr>
        <p:spPr>
          <a:xfrm>
            <a:off x="1566249" y="342081"/>
            <a:ext cx="7264484"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chemeClr val="lt1"/>
                </a:solidFill>
                <a:latin typeface="Tahoma"/>
                <a:ea typeface="Tahoma"/>
                <a:cs typeface="Tahoma"/>
                <a:sym typeface="Tahoma"/>
              </a:rPr>
              <a:t>Análisis de sentimientos: P2-Preprocesar el DATASET</a:t>
            </a:r>
            <a:endParaRPr b="0" i="0" sz="1050" u="none" cap="none" strike="noStrike">
              <a:solidFill>
                <a:schemeClr val="lt1"/>
              </a:solidFill>
              <a:latin typeface="Arial"/>
              <a:ea typeface="Arial"/>
              <a:cs typeface="Arial"/>
              <a:sym typeface="Arial"/>
            </a:endParaRPr>
          </a:p>
        </p:txBody>
      </p:sp>
      <p:sp>
        <p:nvSpPr>
          <p:cNvPr id="206" name="Google Shape;206;p97"/>
          <p:cNvSpPr/>
          <p:nvPr/>
        </p:nvSpPr>
        <p:spPr>
          <a:xfrm flipH="1">
            <a:off x="8539701" y="698325"/>
            <a:ext cx="3315694" cy="429371"/>
          </a:xfrm>
          <a:prstGeom prst="parallelogram">
            <a:avLst>
              <a:gd fmla="val 95370" name="adj"/>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07" name="Google Shape;207;p97"/>
          <p:cNvSpPr txBox="1"/>
          <p:nvPr/>
        </p:nvSpPr>
        <p:spPr>
          <a:xfrm>
            <a:off x="8830733" y="637576"/>
            <a:ext cx="3151661"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400" u="none" cap="none" strike="noStrike">
                <a:solidFill>
                  <a:schemeClr val="lt1"/>
                </a:solidFill>
                <a:latin typeface="Tahoma"/>
                <a:ea typeface="Tahoma"/>
                <a:cs typeface="Tahoma"/>
                <a:sym typeface="Tahoma"/>
              </a:rPr>
              <a:t>Convertir  archivos en un  dataset panda</a:t>
            </a:r>
            <a:endParaRPr/>
          </a:p>
        </p:txBody>
      </p:sp>
      <p:sp>
        <p:nvSpPr>
          <p:cNvPr id="208" name="Google Shape;208;p97"/>
          <p:cNvSpPr txBox="1"/>
          <p:nvPr/>
        </p:nvSpPr>
        <p:spPr>
          <a:xfrm>
            <a:off x="1261532" y="5650769"/>
            <a:ext cx="10930467" cy="1200288"/>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s-CO" sz="1600" u="none" cap="none" strike="noStrike">
                <a:solidFill>
                  <a:srgbClr val="000000"/>
                </a:solidFill>
                <a:latin typeface="Calibri"/>
                <a:ea typeface="Calibri"/>
                <a:cs typeface="Calibri"/>
                <a:sym typeface="Calibri"/>
              </a:rPr>
              <a:t>Se realizan 50000 iteraciones (documentos), mediante bucles </a:t>
            </a:r>
            <a:r>
              <a:rPr b="1" i="0" lang="es-CO" sz="1600" u="none" cap="none" strike="noStrike">
                <a:solidFill>
                  <a:srgbClr val="000000"/>
                </a:solidFill>
                <a:latin typeface="Calibri"/>
                <a:ea typeface="Calibri"/>
                <a:cs typeface="Calibri"/>
                <a:sym typeface="Calibri"/>
              </a:rPr>
              <a:t>FOR</a:t>
            </a:r>
            <a:r>
              <a:rPr b="0" i="0" lang="es-CO" sz="1600" u="none" cap="none" strike="noStrike">
                <a:solidFill>
                  <a:srgbClr val="000000"/>
                </a:solidFill>
                <a:latin typeface="Calibri"/>
                <a:ea typeface="Calibri"/>
                <a:cs typeface="Calibri"/>
                <a:sym typeface="Calibri"/>
              </a:rPr>
              <a:t> interactuamos con los subdirectorios </a:t>
            </a:r>
            <a:r>
              <a:rPr b="1" i="0" lang="es-CO" sz="1600" u="none" cap="none" strike="noStrike">
                <a:solidFill>
                  <a:srgbClr val="000000"/>
                </a:solidFill>
                <a:latin typeface="Calibri"/>
                <a:ea typeface="Calibri"/>
                <a:cs typeface="Calibri"/>
                <a:sym typeface="Calibri"/>
              </a:rPr>
              <a:t>TRAIN</a:t>
            </a:r>
            <a:r>
              <a:rPr b="0" i="0" lang="es-CO" sz="1600" u="none" cap="none" strike="noStrike">
                <a:solidFill>
                  <a:srgbClr val="000000"/>
                </a:solidFill>
                <a:latin typeface="Calibri"/>
                <a:ea typeface="Calibri"/>
                <a:cs typeface="Calibri"/>
                <a:sym typeface="Calibri"/>
              </a:rPr>
              <a:t> y </a:t>
            </a:r>
            <a:r>
              <a:rPr b="1" i="0" lang="es-CO" sz="1600" u="none" cap="none" strike="noStrike">
                <a:solidFill>
                  <a:srgbClr val="000000"/>
                </a:solidFill>
                <a:latin typeface="Calibri"/>
                <a:ea typeface="Calibri"/>
                <a:cs typeface="Calibri"/>
                <a:sym typeface="Calibri"/>
              </a:rPr>
              <a:t>TEST</a:t>
            </a:r>
            <a:r>
              <a:rPr b="0" i="0" lang="es-CO" sz="1600" u="none" cap="none" strike="noStrike">
                <a:solidFill>
                  <a:srgbClr val="000000"/>
                </a:solidFill>
                <a:latin typeface="Calibri"/>
                <a:ea typeface="Calibri"/>
                <a:cs typeface="Calibri"/>
                <a:sym typeface="Calibri"/>
              </a:rPr>
              <a:t> y leemos los archivos de texto de forma individual de los subdirectorios </a:t>
            </a:r>
            <a:r>
              <a:rPr b="1" i="0" lang="es-CO" sz="1600" u="none" cap="none" strike="noStrike">
                <a:solidFill>
                  <a:srgbClr val="000000"/>
                </a:solidFill>
                <a:latin typeface="Calibri"/>
                <a:ea typeface="Calibri"/>
                <a:cs typeface="Calibri"/>
                <a:sym typeface="Calibri"/>
              </a:rPr>
              <a:t>POS</a:t>
            </a:r>
            <a:r>
              <a:rPr b="0" i="0" lang="es-CO" sz="1600" u="none" cap="none" strike="noStrike">
                <a:solidFill>
                  <a:srgbClr val="000000"/>
                </a:solidFill>
                <a:latin typeface="Calibri"/>
                <a:ea typeface="Calibri"/>
                <a:cs typeface="Calibri"/>
                <a:sym typeface="Calibri"/>
              </a:rPr>
              <a:t> y </a:t>
            </a:r>
            <a:r>
              <a:rPr b="1" i="0" lang="es-CO" sz="1600" u="none" cap="none" strike="noStrike">
                <a:solidFill>
                  <a:srgbClr val="000000"/>
                </a:solidFill>
                <a:latin typeface="Calibri"/>
                <a:ea typeface="Calibri"/>
                <a:cs typeface="Calibri"/>
                <a:sym typeface="Calibri"/>
              </a:rPr>
              <a:t>NEG</a:t>
            </a:r>
            <a:r>
              <a:rPr b="0" i="0" lang="es-CO" sz="1600" u="none" cap="none" strike="noStrike">
                <a:solidFill>
                  <a:srgbClr val="000000"/>
                </a:solidFill>
                <a:latin typeface="Calibri"/>
                <a:ea typeface="Calibri"/>
                <a:cs typeface="Calibri"/>
                <a:sym typeface="Calibri"/>
              </a:rPr>
              <a:t> y añadimos al </a:t>
            </a:r>
            <a:r>
              <a:rPr b="1" i="0" lang="es-CO" sz="1600" u="none" cap="none" strike="noStrike">
                <a:solidFill>
                  <a:srgbClr val="000000"/>
                </a:solidFill>
                <a:latin typeface="Calibri"/>
                <a:ea typeface="Calibri"/>
                <a:cs typeface="Calibri"/>
                <a:sym typeface="Calibri"/>
              </a:rPr>
              <a:t>DATAFRAME</a:t>
            </a:r>
            <a:r>
              <a:rPr b="0" i="0" lang="es-CO" sz="1600" u="none" cap="none" strike="noStrike">
                <a:solidFill>
                  <a:srgbClr val="000000"/>
                </a:solidFill>
                <a:latin typeface="Calibri"/>
                <a:ea typeface="Calibri"/>
                <a:cs typeface="Calibri"/>
                <a:sym typeface="Calibri"/>
              </a:rPr>
              <a:t> </a:t>
            </a:r>
            <a:r>
              <a:rPr b="1" i="0" lang="es-CO" sz="1600" u="none" cap="none" strike="noStrike">
                <a:solidFill>
                  <a:srgbClr val="000000"/>
                </a:solidFill>
                <a:latin typeface="Calibri"/>
                <a:ea typeface="Calibri"/>
                <a:cs typeface="Calibri"/>
                <a:sym typeface="Calibri"/>
              </a:rPr>
              <a:t>DF</a:t>
            </a:r>
            <a:r>
              <a:rPr b="0" i="0" lang="es-CO" sz="1600" u="none" cap="none" strike="noStrike">
                <a:solidFill>
                  <a:srgbClr val="000000"/>
                </a:solidFill>
                <a:latin typeface="Calibri"/>
                <a:ea typeface="Calibri"/>
                <a:cs typeface="Calibri"/>
                <a:sym typeface="Calibri"/>
              </a:rPr>
              <a:t> de pandas una etiqueta  de clase (1= positivo y 0= negativo).</a:t>
            </a:r>
            <a:endParaRPr b="0" i="0" sz="1600" u="none" cap="none" strike="noStrike">
              <a:solidFill>
                <a:srgbClr val="000000"/>
              </a:solidFill>
              <a:latin typeface="Calibri"/>
              <a:ea typeface="Calibri"/>
              <a:cs typeface="Calibri"/>
              <a:sym typeface="Calibri"/>
            </a:endParaRPr>
          </a:p>
        </p:txBody>
      </p:sp>
      <p:sp>
        <p:nvSpPr>
          <p:cNvPr id="209" name="Google Shape;209;p97"/>
          <p:cNvSpPr/>
          <p:nvPr/>
        </p:nvSpPr>
        <p:spPr>
          <a:xfrm>
            <a:off x="1902070" y="2157505"/>
            <a:ext cx="8765931" cy="3493264"/>
          </a:xfrm>
          <a:prstGeom prst="rect">
            <a:avLst/>
          </a:prstGeom>
          <a:solidFill>
            <a:srgbClr val="DDD9C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labels = {'pos': 1, 'neg': 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pbar = pyprind.ProgBar(50000)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df = pd.DataFrame()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for s in ('test', 'train'):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for l in ('pos', 'neg'):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path = os.path.join(basepath, s, 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for file in os.listdir(path):</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with open(os.path.join(path, file),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'r', encoding='utf-8') as infile: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txt = infile.read()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df = df.append([[txt, labels[l]]],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ignore_index=True)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pbar.update()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df.columns = ['review', 'sentiment']</a:t>
            </a:r>
            <a:endParaRPr b="0" i="1" sz="1300" u="none" cap="none" strike="noStrike">
              <a:solidFill>
                <a:srgbClr val="000000"/>
              </a:solidFill>
              <a:latin typeface="Arial"/>
              <a:ea typeface="Arial"/>
              <a:cs typeface="Arial"/>
              <a:sym typeface="Arial"/>
            </a:endParaRPr>
          </a:p>
        </p:txBody>
      </p:sp>
      <p:sp>
        <p:nvSpPr>
          <p:cNvPr id="210" name="Google Shape;210;p97"/>
          <p:cNvSpPr txBox="1"/>
          <p:nvPr/>
        </p:nvSpPr>
        <p:spPr>
          <a:xfrm>
            <a:off x="1193800" y="1207231"/>
            <a:ext cx="10998200" cy="830956"/>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s-CO" sz="1600" u="none" cap="none" strike="noStrike">
                <a:solidFill>
                  <a:srgbClr val="000000"/>
                </a:solidFill>
                <a:latin typeface="Calibri"/>
                <a:ea typeface="Calibri"/>
                <a:cs typeface="Calibri"/>
                <a:sym typeface="Calibri"/>
              </a:rPr>
              <a:t>Ejecutar proceso para convertir todo en un único archivo (recuerde los archivos son temporales). Este proceso en un computador sencillo (4 gigas de ram, procesador I5, SDD) puede durar de 10 minutos a 30 minutos…en google colaboratory cuando dura?</a:t>
            </a:r>
            <a:endParaRPr b="1" i="0" sz="1600" u="none" cap="none" strike="noStrike">
              <a:solidFill>
                <a:srgbClr val="000000"/>
              </a:solidFill>
              <a:latin typeface="Calibri"/>
              <a:ea typeface="Calibri"/>
              <a:cs typeface="Calibri"/>
              <a:sym typeface="Calibri"/>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14" name="Shape 214"/>
        <p:cNvGrpSpPr/>
        <p:nvPr/>
      </p:nvGrpSpPr>
      <p:grpSpPr>
        <a:xfrm>
          <a:off x="0" y="0"/>
          <a:ext cx="0" cy="0"/>
          <a:chOff x="0" y="0"/>
          <a:chExt cx="0" cy="0"/>
        </a:xfrm>
      </p:grpSpPr>
      <p:sp>
        <p:nvSpPr>
          <p:cNvPr id="215" name="Google Shape;215;p98"/>
          <p:cNvSpPr txBox="1"/>
          <p:nvPr/>
        </p:nvSpPr>
        <p:spPr>
          <a:xfrm>
            <a:off x="1566249" y="342081"/>
            <a:ext cx="7264484"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chemeClr val="lt1"/>
                </a:solidFill>
                <a:latin typeface="Tahoma"/>
                <a:ea typeface="Tahoma"/>
                <a:cs typeface="Tahoma"/>
                <a:sym typeface="Tahoma"/>
              </a:rPr>
              <a:t>Análisis de sentimientos: P2-Preprocesar el DATASET</a:t>
            </a:r>
            <a:endParaRPr b="0" i="0" sz="1050" u="none" cap="none" strike="noStrike">
              <a:solidFill>
                <a:schemeClr val="lt1"/>
              </a:solidFill>
              <a:latin typeface="Arial"/>
              <a:ea typeface="Arial"/>
              <a:cs typeface="Arial"/>
              <a:sym typeface="Arial"/>
            </a:endParaRPr>
          </a:p>
        </p:txBody>
      </p:sp>
      <p:sp>
        <p:nvSpPr>
          <p:cNvPr id="216" name="Google Shape;216;p98"/>
          <p:cNvSpPr/>
          <p:nvPr/>
        </p:nvSpPr>
        <p:spPr>
          <a:xfrm flipH="1">
            <a:off x="8539701" y="698325"/>
            <a:ext cx="3315694" cy="429371"/>
          </a:xfrm>
          <a:prstGeom prst="parallelogram">
            <a:avLst>
              <a:gd fmla="val 95370" name="adj"/>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17" name="Google Shape;217;p98"/>
          <p:cNvSpPr txBox="1"/>
          <p:nvPr/>
        </p:nvSpPr>
        <p:spPr>
          <a:xfrm>
            <a:off x="8703733" y="698324"/>
            <a:ext cx="3151661"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600" u="none" cap="none" strike="noStrike">
                <a:solidFill>
                  <a:schemeClr val="lt1"/>
                </a:solidFill>
                <a:latin typeface="Tahoma"/>
                <a:ea typeface="Tahoma"/>
                <a:cs typeface="Tahoma"/>
                <a:sym typeface="Tahoma"/>
              </a:rPr>
              <a:t>Generar permutación</a:t>
            </a:r>
            <a:endParaRPr/>
          </a:p>
        </p:txBody>
      </p:sp>
      <p:sp>
        <p:nvSpPr>
          <p:cNvPr id="218" name="Google Shape;218;p98"/>
          <p:cNvSpPr txBox="1"/>
          <p:nvPr/>
        </p:nvSpPr>
        <p:spPr>
          <a:xfrm>
            <a:off x="1334964" y="1278736"/>
            <a:ext cx="10857036" cy="830956"/>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s-CO" sz="1600" u="none" cap="none" strike="noStrike">
                <a:solidFill>
                  <a:srgbClr val="000000"/>
                </a:solidFill>
                <a:latin typeface="Calibri"/>
                <a:ea typeface="Calibri"/>
                <a:cs typeface="Calibri"/>
                <a:sym typeface="Calibri"/>
              </a:rPr>
              <a:t>Como las etiquetas de clase en el DATASET están ordenadas (primeras 2500 positivas y las siguientes 25000 negativas), por lo tanto vamos a barajar el </a:t>
            </a:r>
            <a:r>
              <a:rPr b="1" i="0" lang="es-CO" sz="1600" u="none" cap="none" strike="noStrike">
                <a:solidFill>
                  <a:srgbClr val="000000"/>
                </a:solidFill>
                <a:latin typeface="Calibri"/>
                <a:ea typeface="Calibri"/>
                <a:cs typeface="Calibri"/>
                <a:sym typeface="Calibri"/>
              </a:rPr>
              <a:t>DATAFRAME</a:t>
            </a:r>
            <a:r>
              <a:rPr b="0" i="0" lang="es-CO" sz="1600" u="none" cap="none" strike="noStrike">
                <a:solidFill>
                  <a:srgbClr val="000000"/>
                </a:solidFill>
                <a:latin typeface="Calibri"/>
                <a:ea typeface="Calibri"/>
                <a:cs typeface="Calibri"/>
                <a:sym typeface="Calibri"/>
              </a:rPr>
              <a:t> mediante la función </a:t>
            </a:r>
            <a:r>
              <a:rPr b="1" i="0" lang="es-CO" sz="1600" u="none" cap="none" strike="noStrike">
                <a:solidFill>
                  <a:srgbClr val="000000"/>
                </a:solidFill>
                <a:latin typeface="Calibri"/>
                <a:ea typeface="Calibri"/>
                <a:cs typeface="Calibri"/>
                <a:sym typeface="Calibri"/>
              </a:rPr>
              <a:t>PERMUTATION</a:t>
            </a:r>
            <a:r>
              <a:rPr b="0" i="0" lang="es-CO" sz="1600" u="none" cap="none" strike="noStrike">
                <a:solidFill>
                  <a:srgbClr val="000000"/>
                </a:solidFill>
                <a:latin typeface="Calibri"/>
                <a:ea typeface="Calibri"/>
                <a:cs typeface="Calibri"/>
                <a:sym typeface="Calibri"/>
              </a:rPr>
              <a:t> del submodulo </a:t>
            </a:r>
            <a:r>
              <a:rPr b="1" i="0" lang="es-CO" sz="1600" u="none" cap="none" strike="noStrike">
                <a:solidFill>
                  <a:srgbClr val="000000"/>
                </a:solidFill>
                <a:latin typeface="Calibri"/>
                <a:ea typeface="Calibri"/>
                <a:cs typeface="Calibri"/>
                <a:sym typeface="Calibri"/>
              </a:rPr>
              <a:t>np.random</a:t>
            </a:r>
            <a:r>
              <a:rPr b="0" i="0" lang="es-CO" sz="1600" u="none" cap="none" strike="noStrike">
                <a:solidFill>
                  <a:srgbClr val="000000"/>
                </a:solidFill>
                <a:latin typeface="Calibri"/>
                <a:ea typeface="Calibri"/>
                <a:cs typeface="Calibri"/>
                <a:sym typeface="Calibri"/>
              </a:rPr>
              <a:t>.</a:t>
            </a:r>
            <a:endParaRPr b="1" i="0" sz="1600" u="none" cap="none" strike="noStrike">
              <a:solidFill>
                <a:srgbClr val="000000"/>
              </a:solidFill>
              <a:latin typeface="Calibri"/>
              <a:ea typeface="Calibri"/>
              <a:cs typeface="Calibri"/>
              <a:sym typeface="Calibri"/>
            </a:endParaRPr>
          </a:p>
        </p:txBody>
      </p:sp>
      <p:sp>
        <p:nvSpPr>
          <p:cNvPr id="219" name="Google Shape;219;p98"/>
          <p:cNvSpPr txBox="1"/>
          <p:nvPr/>
        </p:nvSpPr>
        <p:spPr>
          <a:xfrm>
            <a:off x="1334964" y="3195137"/>
            <a:ext cx="9144000" cy="415458"/>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s-CO" sz="1400" u="none" cap="none" strike="noStrike">
                <a:solidFill>
                  <a:srgbClr val="000000"/>
                </a:solidFill>
                <a:latin typeface="Arial"/>
                <a:ea typeface="Arial"/>
                <a:cs typeface="Arial"/>
                <a:sym typeface="Arial"/>
              </a:rPr>
              <a:t>Opcional: Guardamos el DATAFRAME en un único archivo CSV.</a:t>
            </a:r>
            <a:endParaRPr b="0" i="0" sz="1600" u="none" cap="none" strike="noStrike">
              <a:solidFill>
                <a:srgbClr val="000000"/>
              </a:solidFill>
              <a:latin typeface="Calibri"/>
              <a:ea typeface="Calibri"/>
              <a:cs typeface="Calibri"/>
              <a:sym typeface="Calibri"/>
            </a:endParaRPr>
          </a:p>
        </p:txBody>
      </p:sp>
      <p:sp>
        <p:nvSpPr>
          <p:cNvPr id="220" name="Google Shape;220;p98"/>
          <p:cNvSpPr/>
          <p:nvPr/>
        </p:nvSpPr>
        <p:spPr>
          <a:xfrm>
            <a:off x="1679498" y="2302585"/>
            <a:ext cx="8766000" cy="892500"/>
          </a:xfrm>
          <a:prstGeom prst="rect">
            <a:avLst/>
          </a:prstGeom>
          <a:solidFill>
            <a:srgbClr val="DDD9C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import numpy as np</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np.random.seed(0)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df = df.reindex(np.random.permutation(df.index))</a:t>
            </a:r>
            <a:endParaRPr b="0" i="1" sz="1300" u="none" cap="none" strike="noStrike">
              <a:solidFill>
                <a:srgbClr val="000000"/>
              </a:solidFill>
              <a:latin typeface="Arial"/>
              <a:ea typeface="Arial"/>
              <a:cs typeface="Arial"/>
              <a:sym typeface="Arial"/>
            </a:endParaRPr>
          </a:p>
        </p:txBody>
      </p:sp>
      <p:sp>
        <p:nvSpPr>
          <p:cNvPr id="221" name="Google Shape;221;p98"/>
          <p:cNvSpPr/>
          <p:nvPr/>
        </p:nvSpPr>
        <p:spPr>
          <a:xfrm>
            <a:off x="1713033" y="3610595"/>
            <a:ext cx="8765931" cy="292388"/>
          </a:xfrm>
          <a:prstGeom prst="rect">
            <a:avLst/>
          </a:prstGeom>
          <a:solidFill>
            <a:srgbClr val="DDD9C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df.to_csv('movie_data.csv', index=False, encoding='utf-8')</a:t>
            </a:r>
            <a:endParaRPr b="0" i="1" sz="1300" u="none" cap="none" strike="noStrike">
              <a:solidFill>
                <a:srgbClr val="000000"/>
              </a:solidFill>
              <a:latin typeface="Arial"/>
              <a:ea typeface="Arial"/>
              <a:cs typeface="Arial"/>
              <a:sym typeface="Arial"/>
            </a:endParaRPr>
          </a:p>
        </p:txBody>
      </p:sp>
      <p:sp>
        <p:nvSpPr>
          <p:cNvPr id="222" name="Google Shape;222;p98"/>
          <p:cNvSpPr txBox="1"/>
          <p:nvPr/>
        </p:nvSpPr>
        <p:spPr>
          <a:xfrm>
            <a:off x="1334964" y="3902983"/>
            <a:ext cx="9144000" cy="415458"/>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s-CO" sz="1400" u="none" cap="none" strike="noStrike">
                <a:solidFill>
                  <a:srgbClr val="000000"/>
                </a:solidFill>
                <a:latin typeface="Arial"/>
                <a:ea typeface="Arial"/>
                <a:cs typeface="Arial"/>
                <a:sym typeface="Arial"/>
              </a:rPr>
              <a:t>¿Quedaría bien guardado el CSV?...imprimamos las tres primeras filas</a:t>
            </a:r>
            <a:endParaRPr b="0" i="0" sz="1600" u="none" cap="none" strike="noStrike">
              <a:solidFill>
                <a:srgbClr val="000000"/>
              </a:solidFill>
              <a:latin typeface="Calibri"/>
              <a:ea typeface="Calibri"/>
              <a:cs typeface="Calibri"/>
              <a:sym typeface="Calibri"/>
            </a:endParaRPr>
          </a:p>
        </p:txBody>
      </p:sp>
      <p:sp>
        <p:nvSpPr>
          <p:cNvPr id="223" name="Google Shape;223;p98"/>
          <p:cNvSpPr/>
          <p:nvPr/>
        </p:nvSpPr>
        <p:spPr>
          <a:xfrm>
            <a:off x="1713034" y="4318441"/>
            <a:ext cx="8765931" cy="892552"/>
          </a:xfrm>
          <a:prstGeom prst="rect">
            <a:avLst/>
          </a:prstGeom>
          <a:solidFill>
            <a:srgbClr val="DDD9C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import pandas as pd</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df = pd.read_csv('movie_data.csv', encoding='utf-8')</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df.head(3)</a:t>
            </a:r>
            <a:endParaRPr b="0" i="1" sz="1300" u="none" cap="none" strike="noStrike">
              <a:solidFill>
                <a:srgbClr val="000000"/>
              </a:solidFill>
              <a:latin typeface="Arial"/>
              <a:ea typeface="Arial"/>
              <a:cs typeface="Arial"/>
              <a:sym typeface="Arial"/>
            </a:endParaRPr>
          </a:p>
        </p:txBody>
      </p:sp>
      <p:pic>
        <p:nvPicPr>
          <p:cNvPr id="224" name="Google Shape;224;p98"/>
          <p:cNvPicPr preferRelativeResize="0"/>
          <p:nvPr/>
        </p:nvPicPr>
        <p:blipFill rotWithShape="1">
          <a:blip r:embed="rId4">
            <a:alphaModFix/>
          </a:blip>
          <a:srcRect b="0" l="0" r="0" t="0"/>
          <a:stretch/>
        </p:blipFill>
        <p:spPr>
          <a:xfrm>
            <a:off x="3413430" y="5210993"/>
            <a:ext cx="4572000" cy="1304925"/>
          </a:xfrm>
          <a:prstGeom prst="rect">
            <a:avLst/>
          </a:prstGeom>
          <a:noFill/>
          <a:ln>
            <a:noFill/>
          </a:ln>
        </p:spPr>
      </p:pic>
      <p:sp>
        <p:nvSpPr>
          <p:cNvPr id="225" name="Google Shape;225;p98"/>
          <p:cNvSpPr txBox="1"/>
          <p:nvPr/>
        </p:nvSpPr>
        <p:spPr>
          <a:xfrm>
            <a:off x="1207964" y="6418955"/>
            <a:ext cx="10984036" cy="461624"/>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s-CO" sz="1600" u="none" cap="none" strike="noStrike">
                <a:solidFill>
                  <a:srgbClr val="FF0000"/>
                </a:solidFill>
                <a:latin typeface="Arial"/>
                <a:ea typeface="Arial"/>
                <a:cs typeface="Arial"/>
                <a:sym typeface="Arial"/>
              </a:rPr>
              <a:t>Descargue el archivo </a:t>
            </a:r>
            <a:r>
              <a:rPr b="1" i="1" lang="es-CO" sz="1600" u="none" cap="none" strike="noStrike">
                <a:solidFill>
                  <a:srgbClr val="FF0000"/>
                </a:solidFill>
                <a:latin typeface="Arial"/>
                <a:ea typeface="Arial"/>
                <a:cs typeface="Arial"/>
                <a:sym typeface="Arial"/>
              </a:rPr>
              <a:t>movie_data.csv</a:t>
            </a:r>
            <a:r>
              <a:rPr b="0" i="1" lang="es-CO" sz="1600" u="none" cap="none" strike="noStrike">
                <a:solidFill>
                  <a:srgbClr val="FF0000"/>
                </a:solidFill>
                <a:latin typeface="Arial"/>
                <a:ea typeface="Arial"/>
                <a:cs typeface="Arial"/>
                <a:sym typeface="Arial"/>
              </a:rPr>
              <a:t> y guárdelo en una carpeta en Google drive</a:t>
            </a:r>
            <a:r>
              <a:rPr b="0" i="0" lang="es-CO" sz="1600" u="none" cap="none" strike="noStrike">
                <a:solidFill>
                  <a:srgbClr val="FF0000"/>
                </a:solidFill>
                <a:latin typeface="Arial"/>
                <a:ea typeface="Arial"/>
                <a:cs typeface="Arial"/>
                <a:sym typeface="Arial"/>
              </a:rPr>
              <a:t> </a:t>
            </a:r>
            <a:endParaRPr b="0" i="0" sz="1800" u="none" cap="none" strike="noStrike">
              <a:solidFill>
                <a:srgbClr val="FF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29" name="Shape 229"/>
        <p:cNvGrpSpPr/>
        <p:nvPr/>
      </p:nvGrpSpPr>
      <p:grpSpPr>
        <a:xfrm>
          <a:off x="0" y="0"/>
          <a:ext cx="0" cy="0"/>
          <a:chOff x="0" y="0"/>
          <a:chExt cx="0" cy="0"/>
        </a:xfrm>
      </p:grpSpPr>
      <p:sp>
        <p:nvSpPr>
          <p:cNvPr id="230" name="Google Shape;230;p99"/>
          <p:cNvSpPr txBox="1"/>
          <p:nvPr/>
        </p:nvSpPr>
        <p:spPr>
          <a:xfrm>
            <a:off x="1523916" y="401347"/>
            <a:ext cx="6951218"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0D5274"/>
                </a:solidFill>
                <a:latin typeface="Calibri"/>
                <a:ea typeface="Calibri"/>
                <a:cs typeface="Calibri"/>
                <a:sym typeface="Calibri"/>
              </a:rPr>
              <a:t>Análisis de sentimientos: Definir que modelo de entrenamiento se usaremos</a:t>
            </a:r>
            <a:endParaRPr/>
          </a:p>
        </p:txBody>
      </p:sp>
      <p:sp>
        <p:nvSpPr>
          <p:cNvPr id="231" name="Google Shape;231;p99"/>
          <p:cNvSpPr txBox="1"/>
          <p:nvPr/>
        </p:nvSpPr>
        <p:spPr>
          <a:xfrm>
            <a:off x="1346200" y="1290508"/>
            <a:ext cx="10845800" cy="4616608"/>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i="0" lang="es-CO" sz="2800" u="none" cap="none" strike="noStrike">
                <a:solidFill>
                  <a:srgbClr val="000000"/>
                </a:solidFill>
                <a:latin typeface="Calibri"/>
                <a:ea typeface="Calibri"/>
                <a:cs typeface="Calibri"/>
                <a:sym typeface="Calibri"/>
              </a:rPr>
              <a:t>Usando el bag-of-words model:</a:t>
            </a:r>
            <a:endParaRPr b="0" i="0" sz="1400" u="none" cap="none" strike="noStrike">
              <a:solidFill>
                <a:srgbClr val="000000"/>
              </a:solidFill>
              <a:latin typeface="Arial"/>
              <a:ea typeface="Arial"/>
              <a:cs typeface="Arial"/>
              <a:sym typeface="Arial"/>
            </a:endParaRPr>
          </a:p>
          <a:p>
            <a:pPr indent="-457200" lvl="0" marL="457200" marR="0" rtl="0" algn="l">
              <a:lnSpc>
                <a:spcPct val="150000"/>
              </a:lnSpc>
              <a:spcBef>
                <a:spcPts val="0"/>
              </a:spcBef>
              <a:spcAft>
                <a:spcPts val="0"/>
              </a:spcAft>
              <a:buClr>
                <a:schemeClr val="dk1"/>
              </a:buClr>
              <a:buSzPts val="3200"/>
              <a:buFont typeface="Arial"/>
              <a:buChar char="•"/>
            </a:pPr>
            <a:r>
              <a:rPr b="0" i="0" lang="es-CO" sz="2800" u="none" cap="none" strike="noStrike">
                <a:solidFill>
                  <a:srgbClr val="000000"/>
                </a:solidFill>
                <a:latin typeface="Calibri"/>
                <a:ea typeface="Calibri"/>
                <a:cs typeface="Calibri"/>
                <a:sym typeface="Calibri"/>
              </a:rPr>
              <a:t>Crear un vocabulario de componentes léxicos únicos (palabras únicas a partir de un conjunto de textos)</a:t>
            </a:r>
            <a:endParaRPr b="0" i="0" sz="1400" u="none" cap="none" strike="noStrike">
              <a:solidFill>
                <a:srgbClr val="000000"/>
              </a:solidFill>
              <a:latin typeface="Arial"/>
              <a:ea typeface="Arial"/>
              <a:cs typeface="Arial"/>
              <a:sym typeface="Arial"/>
            </a:endParaRPr>
          </a:p>
          <a:p>
            <a:pPr indent="-254000" lvl="0" marL="457200" marR="0" rtl="0" algn="l">
              <a:lnSpc>
                <a:spcPct val="150000"/>
              </a:lnSpc>
              <a:spcBef>
                <a:spcPts val="0"/>
              </a:spcBef>
              <a:spcAft>
                <a:spcPts val="0"/>
              </a:spcAft>
              <a:buNone/>
            </a:pPr>
            <a:r>
              <a:t/>
            </a:r>
            <a:endParaRPr b="0" i="0" sz="2800" u="none" cap="none" strike="noStrike">
              <a:solidFill>
                <a:srgbClr val="000000"/>
              </a:solidFill>
              <a:latin typeface="Calibri"/>
              <a:ea typeface="Calibri"/>
              <a:cs typeface="Calibri"/>
              <a:sym typeface="Calibri"/>
            </a:endParaRPr>
          </a:p>
          <a:p>
            <a:pPr indent="-457200" lvl="0" marL="457200" marR="0" rtl="0" algn="l">
              <a:lnSpc>
                <a:spcPct val="150000"/>
              </a:lnSpc>
              <a:spcBef>
                <a:spcPts val="0"/>
              </a:spcBef>
              <a:spcAft>
                <a:spcPts val="0"/>
              </a:spcAft>
              <a:buClr>
                <a:schemeClr val="dk1"/>
              </a:buClr>
              <a:buSzPts val="3200"/>
              <a:buFont typeface="Arial"/>
              <a:buChar char="•"/>
            </a:pPr>
            <a:r>
              <a:rPr b="0" i="0" lang="es-CO" sz="2800" u="none" cap="none" strike="noStrike">
                <a:solidFill>
                  <a:srgbClr val="000000"/>
                </a:solidFill>
                <a:latin typeface="Calibri"/>
                <a:ea typeface="Calibri"/>
                <a:cs typeface="Calibri"/>
                <a:sym typeface="Calibri"/>
              </a:rPr>
              <a:t>Construir un vector de características a partir de cada documento que contiene el recuento de la frecuencia en que cada palabra aparece en un documento.</a:t>
            </a:r>
            <a:endParaRPr b="0" i="0" sz="2800" u="none" cap="none" strike="noStrike">
              <a:solidFill>
                <a:srgbClr val="000000"/>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35" name="Shape 235"/>
        <p:cNvGrpSpPr/>
        <p:nvPr/>
      </p:nvGrpSpPr>
      <p:grpSpPr>
        <a:xfrm>
          <a:off x="0" y="0"/>
          <a:ext cx="0" cy="0"/>
          <a:chOff x="0" y="0"/>
          <a:chExt cx="0" cy="0"/>
        </a:xfrm>
      </p:grpSpPr>
      <p:sp>
        <p:nvSpPr>
          <p:cNvPr id="236" name="Google Shape;236;p100"/>
          <p:cNvSpPr txBox="1"/>
          <p:nvPr/>
        </p:nvSpPr>
        <p:spPr>
          <a:xfrm>
            <a:off x="1523916" y="401347"/>
            <a:ext cx="6951218"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0D5274"/>
                </a:solidFill>
                <a:latin typeface="Calibri"/>
                <a:ea typeface="Calibri"/>
                <a:cs typeface="Calibri"/>
                <a:sym typeface="Calibri"/>
              </a:rPr>
              <a:t>Análisis de sentimientos: Definir que modelo de entrenamiento se usaremos</a:t>
            </a:r>
            <a:endParaRPr/>
          </a:p>
        </p:txBody>
      </p:sp>
      <p:sp>
        <p:nvSpPr>
          <p:cNvPr id="237" name="Google Shape;237;p100"/>
          <p:cNvSpPr txBox="1"/>
          <p:nvPr/>
        </p:nvSpPr>
        <p:spPr>
          <a:xfrm>
            <a:off x="1295400" y="1383642"/>
            <a:ext cx="10896600" cy="3785611"/>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s-CO" sz="4000" u="none" cap="none" strike="noStrike">
                <a:solidFill>
                  <a:srgbClr val="000000"/>
                </a:solidFill>
                <a:latin typeface="Calibri"/>
                <a:ea typeface="Calibri"/>
                <a:cs typeface="Calibri"/>
                <a:sym typeface="Calibri"/>
              </a:rPr>
              <a:t>Se deben convertir los datos categóricos (texto o palabras) en un formato numérico antes de pasarlo por un algoritmo de machine learning ( ni texto, ni imágenes, ni audios….solo números)</a:t>
            </a:r>
            <a:endParaRPr b="1" i="0" sz="4000" u="none" cap="none" strike="noStrike">
              <a:solidFill>
                <a:srgbClr val="000000"/>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41" name="Shape 241"/>
        <p:cNvGrpSpPr/>
        <p:nvPr/>
      </p:nvGrpSpPr>
      <p:grpSpPr>
        <a:xfrm>
          <a:off x="0" y="0"/>
          <a:ext cx="0" cy="0"/>
          <a:chOff x="0" y="0"/>
          <a:chExt cx="0" cy="0"/>
        </a:xfrm>
      </p:grpSpPr>
      <p:sp>
        <p:nvSpPr>
          <p:cNvPr id="242" name="Google Shape;242;p101"/>
          <p:cNvSpPr txBox="1"/>
          <p:nvPr/>
        </p:nvSpPr>
        <p:spPr>
          <a:xfrm>
            <a:off x="1600115" y="528789"/>
            <a:ext cx="6685144"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P3-Vectorizando texto</a:t>
            </a:r>
            <a:endParaRPr/>
          </a:p>
        </p:txBody>
      </p:sp>
      <p:sp>
        <p:nvSpPr>
          <p:cNvPr id="243" name="Google Shape;243;p101"/>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44" name="Google Shape;244;p101"/>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Vectorizando</a:t>
            </a:r>
            <a:endParaRPr/>
          </a:p>
        </p:txBody>
      </p:sp>
      <p:sp>
        <p:nvSpPr>
          <p:cNvPr id="245" name="Google Shape;245;p101"/>
          <p:cNvSpPr txBox="1"/>
          <p:nvPr/>
        </p:nvSpPr>
        <p:spPr>
          <a:xfrm>
            <a:off x="1396999" y="1756177"/>
            <a:ext cx="10795001" cy="141090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50000"/>
              </a:lnSpc>
              <a:spcBef>
                <a:spcPts val="0"/>
              </a:spcBef>
              <a:spcAft>
                <a:spcPts val="0"/>
              </a:spcAft>
              <a:buNone/>
            </a:pPr>
            <a:r>
              <a:rPr b="0" i="0" lang="es-CO" sz="2800" u="none" cap="none" strike="noStrike">
                <a:solidFill>
                  <a:srgbClr val="000000"/>
                </a:solidFill>
                <a:latin typeface="Calibri"/>
                <a:ea typeface="Calibri"/>
                <a:cs typeface="Calibri"/>
                <a:sym typeface="Calibri"/>
              </a:rPr>
              <a:t>Vectorizando texto plano  (transformar palabras en vectores)</a:t>
            </a:r>
            <a:endParaRPr b="0" i="0" sz="1050" u="none" cap="none" strike="noStrike">
              <a:solidFill>
                <a:srgbClr val="212121"/>
              </a:solidFill>
              <a:highlight>
                <a:srgbClr val="FFFFFF"/>
              </a:highlight>
              <a:latin typeface="Roboto"/>
              <a:ea typeface="Roboto"/>
              <a:cs typeface="Roboto"/>
              <a:sym typeface="Roboto"/>
            </a:endParaRPr>
          </a:p>
        </p:txBody>
      </p:sp>
      <p:sp>
        <p:nvSpPr>
          <p:cNvPr id="246" name="Google Shape;246;p101"/>
          <p:cNvSpPr/>
          <p:nvPr/>
        </p:nvSpPr>
        <p:spPr>
          <a:xfrm>
            <a:off x="1431548" y="3425577"/>
            <a:ext cx="8766000" cy="14109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from sklearn.feature_extraction.text import CountVectorizer</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new_text = ['probando un texto para pruebas de texto]</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vector= CountVectorizer(stop_words=None)</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vector.fit(new_text)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print(vector.vocabulary_)</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3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9" name="Shape 99"/>
        <p:cNvGrpSpPr/>
        <p:nvPr/>
      </p:nvGrpSpPr>
      <p:grpSpPr>
        <a:xfrm>
          <a:off x="0" y="0"/>
          <a:ext cx="0" cy="0"/>
          <a:chOff x="0" y="0"/>
          <a:chExt cx="0" cy="0"/>
        </a:xfrm>
      </p:grpSpPr>
      <p:sp>
        <p:nvSpPr>
          <p:cNvPr id="100" name="Google Shape;100;p15"/>
          <p:cNvSpPr txBox="1"/>
          <p:nvPr/>
        </p:nvSpPr>
        <p:spPr>
          <a:xfrm>
            <a:off x="329283" y="3212364"/>
            <a:ext cx="9712183" cy="3270096"/>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3200" u="none" cap="none" strike="noStrike">
                <a:solidFill>
                  <a:srgbClr val="FFC000"/>
                </a:solidFill>
                <a:latin typeface="Calibri"/>
                <a:ea typeface="Calibri"/>
                <a:cs typeface="Calibri"/>
                <a:sym typeface="Calibri"/>
              </a:rPr>
              <a:t>Faculty: 	S</a:t>
            </a:r>
            <a:r>
              <a:rPr b="0" i="0" lang="es-CO" sz="3200" u="none" cap="none" strike="noStrike">
                <a:solidFill>
                  <a:srgbClr val="FFC000"/>
                </a:solidFill>
                <a:latin typeface="Calibri"/>
                <a:ea typeface="Calibri"/>
                <a:cs typeface="Calibri"/>
                <a:sym typeface="Calibri"/>
              </a:rPr>
              <a:t>ystems engineer</a:t>
            </a:r>
            <a:endParaRPr b="0" i="0" sz="3200" u="none" cap="none" strike="noStrike">
              <a:solidFill>
                <a:srgbClr val="FFC000"/>
              </a:solidFill>
              <a:latin typeface="Calibri"/>
              <a:ea typeface="Calibri"/>
              <a:cs typeface="Calibri"/>
              <a:sym typeface="Calibri"/>
            </a:endParaRPr>
          </a:p>
          <a:p>
            <a:pPr indent="0" lvl="0" marL="0" marR="0" rtl="0" algn="l">
              <a:lnSpc>
                <a:spcPct val="100000"/>
              </a:lnSpc>
              <a:spcBef>
                <a:spcPts val="0"/>
              </a:spcBef>
              <a:spcAft>
                <a:spcPts val="0"/>
              </a:spcAft>
              <a:buNone/>
            </a:pPr>
            <a:r>
              <a:rPr b="1" i="0" lang="es-CO" sz="3200" u="none" cap="none" strike="noStrike">
                <a:solidFill>
                  <a:srgbClr val="FFC000"/>
                </a:solidFill>
                <a:latin typeface="Calibri"/>
                <a:ea typeface="Calibri"/>
                <a:cs typeface="Calibri"/>
                <a:sym typeface="Calibri"/>
              </a:rPr>
              <a:t>Course: 	</a:t>
            </a:r>
            <a:r>
              <a:rPr b="0" i="0" lang="es-CO" sz="3200" u="none" cap="none" strike="noStrike">
                <a:solidFill>
                  <a:srgbClr val="FFC000"/>
                </a:solidFill>
                <a:latin typeface="Calibri"/>
                <a:ea typeface="Calibri"/>
                <a:cs typeface="Calibri"/>
                <a:sym typeface="Calibri"/>
              </a:rPr>
              <a:t>Deep Learning</a:t>
            </a:r>
            <a:endParaRPr b="1" i="0" sz="3200" u="none" cap="none" strike="noStrike">
              <a:solidFill>
                <a:srgbClr val="FFC000"/>
              </a:solidFill>
              <a:latin typeface="Calibri"/>
              <a:ea typeface="Calibri"/>
              <a:cs typeface="Calibri"/>
              <a:sym typeface="Calibri"/>
            </a:endParaRPr>
          </a:p>
          <a:p>
            <a:pPr indent="0" lvl="0" marL="0" marR="0" rtl="0" algn="l">
              <a:lnSpc>
                <a:spcPct val="100000"/>
              </a:lnSpc>
              <a:spcBef>
                <a:spcPts val="0"/>
              </a:spcBef>
              <a:spcAft>
                <a:spcPts val="0"/>
              </a:spcAft>
              <a:buNone/>
            </a:pPr>
            <a:r>
              <a:rPr b="1" i="0" lang="es-CO" sz="3200" u="none" cap="none" strike="noStrike">
                <a:solidFill>
                  <a:srgbClr val="FFC000"/>
                </a:solidFill>
                <a:latin typeface="Calibri"/>
                <a:ea typeface="Calibri"/>
                <a:cs typeface="Calibri"/>
                <a:sym typeface="Calibri"/>
              </a:rPr>
              <a:t>Topic:  	</a:t>
            </a:r>
            <a:r>
              <a:rPr b="0" i="0" lang="es-CO" sz="3200" u="none" cap="none" strike="noStrike">
                <a:solidFill>
                  <a:srgbClr val="FFC000"/>
                </a:solidFill>
                <a:latin typeface="Calibri"/>
                <a:ea typeface="Calibri"/>
                <a:cs typeface="Calibri"/>
                <a:sym typeface="Calibri"/>
              </a:rPr>
              <a:t>sentiment analysis</a:t>
            </a:r>
            <a:endParaRPr b="0" i="0" sz="1200" u="none" cap="none" strike="noStrike">
              <a:solidFill>
                <a:srgbClr val="FFC000"/>
              </a:solidFill>
              <a:latin typeface="Calibri"/>
              <a:ea typeface="Calibri"/>
              <a:cs typeface="Calibri"/>
              <a:sym typeface="Calibri"/>
            </a:endParaRPr>
          </a:p>
          <a:p>
            <a:pPr indent="0" lvl="0" marL="0" marR="0" rtl="0" algn="l">
              <a:lnSpc>
                <a:spcPct val="100000"/>
              </a:lnSpc>
              <a:spcBef>
                <a:spcPts val="0"/>
              </a:spcBef>
              <a:spcAft>
                <a:spcPts val="0"/>
              </a:spcAft>
              <a:buNone/>
            </a:pPr>
            <a:r>
              <a:rPr b="1" i="0" lang="es-CO" sz="2800" u="none" cap="none" strike="noStrike">
                <a:solidFill>
                  <a:srgbClr val="FFC000"/>
                </a:solidFill>
                <a:latin typeface="Calibri"/>
                <a:ea typeface="Calibri"/>
                <a:cs typeface="Calibri"/>
                <a:sym typeface="Calibri"/>
              </a:rPr>
              <a:t>________________________________________________</a:t>
            </a:r>
            <a:endParaRPr b="0" i="0" sz="1200" u="none" cap="none" strike="noStrike">
              <a:solidFill>
                <a:srgbClr val="FFC000"/>
              </a:solidFill>
              <a:latin typeface="Calibri"/>
              <a:ea typeface="Calibri"/>
              <a:cs typeface="Calibri"/>
              <a:sym typeface="Calibri"/>
            </a:endParaRPr>
          </a:p>
          <a:p>
            <a:pPr indent="0" lvl="0" marL="0" marR="0" rtl="0" algn="l">
              <a:lnSpc>
                <a:spcPct val="100000"/>
              </a:lnSpc>
              <a:spcBef>
                <a:spcPts val="0"/>
              </a:spcBef>
              <a:spcAft>
                <a:spcPts val="0"/>
              </a:spcAft>
              <a:buNone/>
            </a:pPr>
            <a:r>
              <a:rPr b="1" i="0" lang="es-CO" sz="2800" u="none" cap="none" strike="noStrike">
                <a:solidFill>
                  <a:srgbClr val="FFC000"/>
                </a:solidFill>
                <a:latin typeface="Calibri"/>
                <a:ea typeface="Calibri"/>
                <a:cs typeface="Calibri"/>
                <a:sym typeface="Calibri"/>
              </a:rPr>
              <a:t>Professor:</a:t>
            </a:r>
            <a:r>
              <a:rPr b="0" i="0" lang="es-CO" sz="2800" u="none" cap="none" strike="noStrike">
                <a:solidFill>
                  <a:srgbClr val="FFC000"/>
                </a:solidFill>
                <a:latin typeface="Calibri"/>
                <a:ea typeface="Calibri"/>
                <a:cs typeface="Calibri"/>
                <a:sym typeface="Calibri"/>
              </a:rPr>
              <a:t> 	Luis Fernando Castellanos Guarin</a:t>
            </a:r>
            <a:endParaRPr b="0" i="0" sz="1200" u="none" cap="none" strike="noStrike">
              <a:solidFill>
                <a:srgbClr val="FFC000"/>
              </a:solidFill>
              <a:latin typeface="Calibri"/>
              <a:ea typeface="Calibri"/>
              <a:cs typeface="Calibri"/>
              <a:sym typeface="Calibri"/>
            </a:endParaRPr>
          </a:p>
          <a:p>
            <a:pPr indent="0" lvl="0" marL="0" marR="0" rtl="0" algn="l">
              <a:lnSpc>
                <a:spcPct val="100000"/>
              </a:lnSpc>
              <a:spcBef>
                <a:spcPts val="0"/>
              </a:spcBef>
              <a:spcAft>
                <a:spcPts val="0"/>
              </a:spcAft>
              <a:buNone/>
            </a:pPr>
            <a:r>
              <a:rPr b="1" i="0" lang="es-CO" sz="2800" u="none" cap="none" strike="noStrike">
                <a:solidFill>
                  <a:srgbClr val="FFC000"/>
                </a:solidFill>
                <a:latin typeface="Calibri"/>
                <a:ea typeface="Calibri"/>
                <a:cs typeface="Calibri"/>
                <a:sym typeface="Calibri"/>
              </a:rPr>
              <a:t>Email:</a:t>
            </a:r>
            <a:r>
              <a:rPr b="0" i="0" lang="es-CO" sz="2800" u="none" cap="none" strike="noStrike">
                <a:solidFill>
                  <a:srgbClr val="FFC000"/>
                </a:solidFill>
                <a:latin typeface="Calibri"/>
                <a:ea typeface="Calibri"/>
                <a:cs typeface="Calibri"/>
                <a:sym typeface="Calibri"/>
              </a:rPr>
              <a:t> 	</a:t>
            </a:r>
            <a:r>
              <a:rPr b="0" i="0" lang="es-CO" sz="2800" u="sng" cap="none" strike="noStrike">
                <a:solidFill>
                  <a:srgbClr val="FFC000"/>
                </a:solidFill>
                <a:latin typeface="Calibri"/>
                <a:ea typeface="Calibri"/>
                <a:cs typeface="Calibri"/>
                <a:sym typeface="Calibri"/>
                <a:hlinkClick r:id="rId4"/>
              </a:rPr>
              <a:t>Luis.castellanosg@usantoto.edu.co</a:t>
            </a:r>
            <a:endParaRPr b="0" i="0" sz="2800" u="none" cap="none" strike="noStrike">
              <a:solidFill>
                <a:srgbClr val="FFC000"/>
              </a:solidFill>
              <a:latin typeface="Calibri"/>
              <a:ea typeface="Calibri"/>
              <a:cs typeface="Calibri"/>
              <a:sym typeface="Calibri"/>
            </a:endParaRPr>
          </a:p>
          <a:p>
            <a:pPr indent="0" lvl="0" marL="0" marR="0" rtl="0" algn="l">
              <a:lnSpc>
                <a:spcPct val="100000"/>
              </a:lnSpc>
              <a:spcBef>
                <a:spcPts val="0"/>
              </a:spcBef>
              <a:spcAft>
                <a:spcPts val="0"/>
              </a:spcAft>
              <a:buNone/>
            </a:pPr>
            <a:r>
              <a:rPr b="1" i="0" lang="es-CO" sz="2800" u="none" cap="none" strike="noStrike">
                <a:solidFill>
                  <a:srgbClr val="FFC000"/>
                </a:solidFill>
                <a:latin typeface="Calibri"/>
                <a:ea typeface="Calibri"/>
                <a:cs typeface="Calibri"/>
                <a:sym typeface="Calibri"/>
              </a:rPr>
              <a:t>Phone: </a:t>
            </a:r>
            <a:r>
              <a:rPr b="0" i="0" lang="es-CO" sz="2800" u="none" cap="none" strike="noStrike">
                <a:solidFill>
                  <a:srgbClr val="FFC000"/>
                </a:solidFill>
                <a:latin typeface="Calibri"/>
                <a:ea typeface="Calibri"/>
                <a:cs typeface="Calibri"/>
                <a:sym typeface="Calibri"/>
              </a:rPr>
              <a:t>         3214582098</a:t>
            </a:r>
            <a:endParaRPr b="0" i="0" sz="3200" u="none" cap="none" strike="noStrike">
              <a:solidFill>
                <a:srgbClr val="FFC000"/>
              </a:solidFill>
              <a:latin typeface="Calibri"/>
              <a:ea typeface="Calibri"/>
              <a:cs typeface="Calibri"/>
              <a:sym typeface="Calibri"/>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50" name="Shape 250"/>
        <p:cNvGrpSpPr/>
        <p:nvPr/>
      </p:nvGrpSpPr>
      <p:grpSpPr>
        <a:xfrm>
          <a:off x="0" y="0"/>
          <a:ext cx="0" cy="0"/>
          <a:chOff x="0" y="0"/>
          <a:chExt cx="0" cy="0"/>
        </a:xfrm>
      </p:grpSpPr>
      <p:sp>
        <p:nvSpPr>
          <p:cNvPr id="251" name="Google Shape;251;p102"/>
          <p:cNvSpPr txBox="1"/>
          <p:nvPr/>
        </p:nvSpPr>
        <p:spPr>
          <a:xfrm>
            <a:off x="1600115" y="528789"/>
            <a:ext cx="6685144"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P3-Vectorizando texto</a:t>
            </a:r>
            <a:endParaRPr/>
          </a:p>
        </p:txBody>
      </p:sp>
      <p:sp>
        <p:nvSpPr>
          <p:cNvPr id="252" name="Google Shape;252;p102"/>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53" name="Google Shape;253;p102"/>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fit_transform </a:t>
            </a:r>
            <a:endParaRPr/>
          </a:p>
        </p:txBody>
      </p:sp>
      <p:sp>
        <p:nvSpPr>
          <p:cNvPr id="254" name="Google Shape;254;p102"/>
          <p:cNvSpPr/>
          <p:nvPr/>
        </p:nvSpPr>
        <p:spPr>
          <a:xfrm>
            <a:off x="1902001" y="1264666"/>
            <a:ext cx="8766000" cy="2343061"/>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import numpy as np</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from sklearn.feature_extraction.text import CountVectorizer</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count = CountVectorizer()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docs = np.array([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'The sun is shining',</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'The weather is sweet',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        'The sun is shining, the weather is sweet, and one and one is two'])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bag = count.fit_transform(docs)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3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300" u="none" cap="none" strike="noStrike">
                <a:solidFill>
                  <a:srgbClr val="000000"/>
                </a:solidFill>
                <a:latin typeface="Arial"/>
                <a:ea typeface="Arial"/>
                <a:cs typeface="Arial"/>
                <a:sym typeface="Arial"/>
              </a:rPr>
              <a:t>print(count.vocabulary_)</a:t>
            </a:r>
            <a:endParaRPr b="0" i="1" sz="1300" u="none" cap="none" strike="noStrike">
              <a:solidFill>
                <a:srgbClr val="000000"/>
              </a:solidFill>
              <a:latin typeface="Arial"/>
              <a:ea typeface="Arial"/>
              <a:cs typeface="Arial"/>
              <a:sym typeface="Arial"/>
            </a:endParaRPr>
          </a:p>
        </p:txBody>
      </p:sp>
      <p:sp>
        <p:nvSpPr>
          <p:cNvPr id="255" name="Google Shape;255;p102"/>
          <p:cNvSpPr txBox="1"/>
          <p:nvPr/>
        </p:nvSpPr>
        <p:spPr>
          <a:xfrm>
            <a:off x="1511123" y="4023321"/>
            <a:ext cx="7340957" cy="2304304"/>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l">
              <a:lnSpc>
                <a:spcPct val="150000"/>
              </a:lnSpc>
              <a:spcBef>
                <a:spcPts val="0"/>
              </a:spcBef>
              <a:spcAft>
                <a:spcPts val="0"/>
              </a:spcAft>
              <a:buNone/>
            </a:pPr>
            <a:r>
              <a:rPr b="0" i="0" lang="es-CO" sz="2000" u="none" cap="none" strike="noStrike">
                <a:solidFill>
                  <a:srgbClr val="212121"/>
                </a:solidFill>
                <a:highlight>
                  <a:srgbClr val="FFFFFF"/>
                </a:highlight>
                <a:latin typeface="Calibri"/>
                <a:ea typeface="Calibri"/>
                <a:cs typeface="Calibri"/>
                <a:sym typeface="Calibri"/>
              </a:rPr>
              <a:t>El método </a:t>
            </a:r>
            <a:r>
              <a:rPr b="1" i="1" lang="es-CO" sz="2000" u="none" cap="none" strike="noStrike">
                <a:solidFill>
                  <a:srgbClr val="212121"/>
                </a:solidFill>
                <a:highlight>
                  <a:srgbClr val="FFFFFF"/>
                </a:highlight>
                <a:latin typeface="Calibri"/>
                <a:ea typeface="Calibri"/>
                <a:cs typeface="Calibri"/>
                <a:sym typeface="Calibri"/>
              </a:rPr>
              <a:t>fit_transform </a:t>
            </a:r>
            <a:r>
              <a:rPr b="0" i="0" lang="es-CO" sz="2000" u="none" cap="none" strike="noStrike">
                <a:solidFill>
                  <a:srgbClr val="212121"/>
                </a:solidFill>
                <a:highlight>
                  <a:srgbClr val="FFFFFF"/>
                </a:highlight>
                <a:latin typeface="Calibri"/>
                <a:ea typeface="Calibri"/>
                <a:cs typeface="Calibri"/>
                <a:sym typeface="Calibri"/>
              </a:rPr>
              <a:t>se construye el vocabulario del modelo y transformando en vectores los tres vectores:</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dk1"/>
              </a:buClr>
              <a:buSzPts val="2000"/>
              <a:buFont typeface="Arial"/>
              <a:buChar char="•"/>
            </a:pPr>
            <a:r>
              <a:rPr b="0" i="0" lang="es-CO" sz="2000" u="none" cap="none" strike="noStrike">
                <a:solidFill>
                  <a:srgbClr val="212121"/>
                </a:solidFill>
                <a:highlight>
                  <a:srgbClr val="FFFFFF"/>
                </a:highlight>
                <a:latin typeface="Calibri"/>
                <a:ea typeface="Calibri"/>
                <a:cs typeface="Calibri"/>
                <a:sym typeface="Calibri"/>
              </a:rPr>
              <a:t> 'The sun is shining',</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dk1"/>
              </a:buClr>
              <a:buSzPts val="2000"/>
              <a:buFont typeface="Arial"/>
              <a:buChar char="•"/>
            </a:pPr>
            <a:r>
              <a:rPr b="0" i="0" lang="es-CO" sz="2000" u="none" cap="none" strike="noStrike">
                <a:solidFill>
                  <a:srgbClr val="212121"/>
                </a:solidFill>
                <a:highlight>
                  <a:srgbClr val="FFFFFF"/>
                </a:highlight>
                <a:latin typeface="Calibri"/>
                <a:ea typeface="Calibri"/>
                <a:cs typeface="Calibri"/>
                <a:sym typeface="Calibri"/>
              </a:rPr>
              <a:t> 'The weather is sweet',</a:t>
            </a:r>
            <a:endParaRPr b="0" i="0" sz="1400" u="none" cap="none" strike="noStrike">
              <a:solidFill>
                <a:srgbClr val="000000"/>
              </a:solidFill>
              <a:latin typeface="Arial"/>
              <a:ea typeface="Arial"/>
              <a:cs typeface="Arial"/>
              <a:sym typeface="Arial"/>
            </a:endParaRPr>
          </a:p>
          <a:p>
            <a:pPr indent="-342900" lvl="0" marL="342900" marR="0" rtl="0" algn="l">
              <a:lnSpc>
                <a:spcPct val="100000"/>
              </a:lnSpc>
              <a:spcBef>
                <a:spcPts val="0"/>
              </a:spcBef>
              <a:spcAft>
                <a:spcPts val="0"/>
              </a:spcAft>
              <a:buClr>
                <a:schemeClr val="dk1"/>
              </a:buClr>
              <a:buSzPts val="2000"/>
              <a:buFont typeface="Arial"/>
              <a:buChar char="•"/>
            </a:pPr>
            <a:r>
              <a:rPr b="0" i="0" lang="es-CO" sz="2000" u="none" cap="none" strike="noStrike">
                <a:solidFill>
                  <a:srgbClr val="212121"/>
                </a:solidFill>
                <a:highlight>
                  <a:srgbClr val="FFFFFF"/>
                </a:highlight>
                <a:latin typeface="Calibri"/>
                <a:ea typeface="Calibri"/>
                <a:cs typeface="Calibri"/>
                <a:sym typeface="Calibri"/>
              </a:rPr>
              <a:t> 'The sun is shining, the weather is sweet, and one and one is two'</a:t>
            </a:r>
            <a:endParaRPr b="0" i="0" sz="1400" u="none" cap="none" strike="noStrike">
              <a:solidFill>
                <a:srgbClr val="000000"/>
              </a:solidFill>
              <a:latin typeface="Arial"/>
              <a:ea typeface="Arial"/>
              <a:cs typeface="Arial"/>
              <a:sym typeface="Arial"/>
            </a:endParaRPr>
          </a:p>
        </p:txBody>
      </p:sp>
      <p:sp>
        <p:nvSpPr>
          <p:cNvPr id="256" name="Google Shape;256;p102"/>
          <p:cNvSpPr/>
          <p:nvPr/>
        </p:nvSpPr>
        <p:spPr>
          <a:xfrm>
            <a:off x="8852080" y="3429001"/>
            <a:ext cx="1815921" cy="2462213"/>
          </a:xfrm>
          <a:prstGeom prst="rect">
            <a:avLst/>
          </a:prstGeom>
          <a:solidFill>
            <a:srgbClr val="BFBFBF"/>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'and': 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'is': 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'one': 2,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'shining': 3,</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'sun': 4,</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'sweet': 5,</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'the': 6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'two’: 7,</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'weather’: 8</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a:t>
            </a:r>
            <a:endParaRPr b="0" i="0" sz="2000" u="none" cap="none" strike="noStrike">
              <a:solidFill>
                <a:srgbClr val="212121"/>
              </a:solidFill>
              <a:latin typeface="Calibri"/>
              <a:ea typeface="Calibri"/>
              <a:cs typeface="Calibri"/>
              <a:sym typeface="Calibri"/>
            </a:endParaRPr>
          </a:p>
        </p:txBody>
      </p:sp>
      <p:cxnSp>
        <p:nvCxnSpPr>
          <p:cNvPr id="257" name="Google Shape;257;p102"/>
          <p:cNvCxnSpPr/>
          <p:nvPr/>
        </p:nvCxnSpPr>
        <p:spPr>
          <a:xfrm>
            <a:off x="3829318" y="3429000"/>
            <a:ext cx="4919700" cy="331500"/>
          </a:xfrm>
          <a:prstGeom prst="bentConnector3">
            <a:avLst>
              <a:gd fmla="val 50000" name="adj1"/>
            </a:avLst>
          </a:prstGeom>
          <a:noFill/>
          <a:ln cap="flat" cmpd="sng" w="25400">
            <a:solidFill>
              <a:schemeClr val="dk1"/>
            </a:solidFill>
            <a:prstDash val="solid"/>
            <a:round/>
            <a:headEnd len="sm" w="sm" type="none"/>
            <a:tailEnd len="med" w="med" type="triangle"/>
          </a:ln>
          <a:effectLst>
            <a:outerShdw blurRad="40000" rotWithShape="0" dir="5400000" dist="20000">
              <a:srgbClr val="000000">
                <a:alpha val="35294"/>
              </a:srgbClr>
            </a:outerShdw>
          </a:effectLst>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61" name="Shape 261"/>
        <p:cNvGrpSpPr/>
        <p:nvPr/>
      </p:nvGrpSpPr>
      <p:grpSpPr>
        <a:xfrm>
          <a:off x="0" y="0"/>
          <a:ext cx="0" cy="0"/>
          <a:chOff x="0" y="0"/>
          <a:chExt cx="0" cy="0"/>
        </a:xfrm>
      </p:grpSpPr>
      <p:sp>
        <p:nvSpPr>
          <p:cNvPr id="262" name="Google Shape;262;p103"/>
          <p:cNvSpPr txBox="1"/>
          <p:nvPr/>
        </p:nvSpPr>
        <p:spPr>
          <a:xfrm>
            <a:off x="1600115" y="528789"/>
            <a:ext cx="6685144"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P3-Vectorizando texto</a:t>
            </a:r>
            <a:endParaRPr/>
          </a:p>
        </p:txBody>
      </p:sp>
      <p:sp>
        <p:nvSpPr>
          <p:cNvPr id="263" name="Google Shape;263;p103"/>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264" name="Google Shape;264;p103"/>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fit_transform </a:t>
            </a:r>
            <a:endParaRPr/>
          </a:p>
        </p:txBody>
      </p:sp>
      <p:sp>
        <p:nvSpPr>
          <p:cNvPr id="265" name="Google Shape;265;p103"/>
          <p:cNvSpPr/>
          <p:nvPr/>
        </p:nvSpPr>
        <p:spPr>
          <a:xfrm>
            <a:off x="1648000" y="2168994"/>
            <a:ext cx="8766000" cy="287229"/>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print(count.vocabulary_)</a:t>
            </a:r>
            <a:endParaRPr b="0" i="0" sz="1400" u="none" cap="none" strike="noStrike">
              <a:solidFill>
                <a:srgbClr val="000000"/>
              </a:solidFill>
              <a:latin typeface="Arial"/>
              <a:ea typeface="Arial"/>
              <a:cs typeface="Arial"/>
              <a:sym typeface="Arial"/>
            </a:endParaRPr>
          </a:p>
        </p:txBody>
      </p:sp>
      <p:sp>
        <p:nvSpPr>
          <p:cNvPr id="266" name="Google Shape;266;p103"/>
          <p:cNvSpPr txBox="1"/>
          <p:nvPr/>
        </p:nvSpPr>
        <p:spPr>
          <a:xfrm>
            <a:off x="1269999" y="1593166"/>
            <a:ext cx="10837333"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Una vez creado el vocabulario esta almacenado en un diccionario de Python que mapea las palabras únicas en índices enteros.</a:t>
            </a:r>
            <a:endParaRPr b="0" i="0" sz="1400" u="none" cap="none" strike="noStrike">
              <a:solidFill>
                <a:srgbClr val="000000"/>
              </a:solidFill>
              <a:latin typeface="Arial"/>
              <a:ea typeface="Arial"/>
              <a:cs typeface="Arial"/>
              <a:sym typeface="Arial"/>
            </a:endParaRPr>
          </a:p>
        </p:txBody>
      </p:sp>
      <p:sp>
        <p:nvSpPr>
          <p:cNvPr id="267" name="Google Shape;267;p103"/>
          <p:cNvSpPr/>
          <p:nvPr/>
        </p:nvSpPr>
        <p:spPr>
          <a:xfrm>
            <a:off x="5044206" y="3551468"/>
            <a:ext cx="3032974" cy="92333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rgbClr val="212121"/>
                </a:solidFill>
                <a:latin typeface="Calibri"/>
                <a:ea typeface="Calibri"/>
                <a:cs typeface="Calibri"/>
                <a:sym typeface="Calibri"/>
              </a:rPr>
              <a:t>[[0 1 0 1 1 0 1 0 0]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es-CO" sz="1800" u="none" cap="none" strike="noStrike">
                <a:solidFill>
                  <a:srgbClr val="212121"/>
                </a:solidFill>
                <a:latin typeface="Calibri"/>
                <a:ea typeface="Calibri"/>
                <a:cs typeface="Calibri"/>
                <a:sym typeface="Calibri"/>
              </a:rPr>
              <a:t> [0 1 0 0 0 1 1 0 1]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1" i="0" lang="es-CO" sz="1800" u="none" cap="none" strike="noStrike">
                <a:solidFill>
                  <a:srgbClr val="212121"/>
                </a:solidFill>
                <a:latin typeface="Calibri"/>
                <a:ea typeface="Calibri"/>
                <a:cs typeface="Calibri"/>
                <a:sym typeface="Calibri"/>
              </a:rPr>
              <a:t> [2 3 2 1 1 1 2 1 1]]</a:t>
            </a:r>
            <a:endParaRPr b="1" i="0" sz="1800" u="none" cap="none" strike="noStrike">
              <a:solidFill>
                <a:srgbClr val="000000"/>
              </a:solidFill>
              <a:latin typeface="Calibri"/>
              <a:ea typeface="Calibri"/>
              <a:cs typeface="Calibri"/>
              <a:sym typeface="Calibri"/>
            </a:endParaRPr>
          </a:p>
        </p:txBody>
      </p:sp>
      <p:sp>
        <p:nvSpPr>
          <p:cNvPr id="268" name="Google Shape;268;p103"/>
          <p:cNvSpPr/>
          <p:nvPr/>
        </p:nvSpPr>
        <p:spPr>
          <a:xfrm>
            <a:off x="1270001" y="4574064"/>
            <a:ext cx="10921999" cy="156962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Cada posición de índice en los vectores de características que se muestran aquí corresponde a los valores enteros que se almacenan como elementos de diccionario en el vocabulario </a:t>
            </a:r>
            <a:r>
              <a:rPr b="1" i="0" lang="es-CO" sz="1600" u="none" cap="none" strike="noStrike">
                <a:solidFill>
                  <a:srgbClr val="000000"/>
                </a:solidFill>
                <a:latin typeface="Calibri"/>
                <a:ea typeface="Calibri"/>
                <a:cs typeface="Calibri"/>
                <a:sym typeface="Calibri"/>
              </a:rPr>
              <a:t>CountVectorizer</a:t>
            </a:r>
            <a:r>
              <a:rPr b="0" i="0" lang="es-CO" sz="1600" u="none" cap="none" strike="noStrike">
                <a:solidFill>
                  <a:srgbClr val="000000"/>
                </a:solidFill>
                <a:latin typeface="Calibri"/>
                <a:ea typeface="Calibri"/>
                <a:cs typeface="Calibri"/>
                <a:sym typeface="Calibri"/>
              </a:rPr>
              <a:t>.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Esos valores en los vectores de características también se </a:t>
            </a:r>
            <a:r>
              <a:rPr b="1" i="0" lang="es-CO" sz="1600" u="none" cap="none" strike="noStrike">
                <a:solidFill>
                  <a:srgbClr val="000000"/>
                </a:solidFill>
                <a:latin typeface="Calibri"/>
                <a:ea typeface="Calibri"/>
                <a:cs typeface="Calibri"/>
                <a:sym typeface="Calibri"/>
              </a:rPr>
              <a:t>denominan frecuencias de términos sin procesar: tf (t, d): el número de veces que aparece un término t en cada posición de índice en los vectores de características que se muestran aquí corresponde a los valores enteros que se almacenan como diccionario elementos en el vocabulario CountVectorizer</a:t>
            </a:r>
            <a:endParaRPr b="0" i="0" sz="1600" u="none" cap="none" strike="noStrike">
              <a:solidFill>
                <a:srgbClr val="000000"/>
              </a:solidFill>
              <a:latin typeface="Calibri"/>
              <a:ea typeface="Calibri"/>
              <a:cs typeface="Calibri"/>
              <a:sym typeface="Calibri"/>
            </a:endParaRPr>
          </a:p>
        </p:txBody>
      </p:sp>
      <p:sp>
        <p:nvSpPr>
          <p:cNvPr id="269" name="Google Shape;269;p103"/>
          <p:cNvSpPr/>
          <p:nvPr/>
        </p:nvSpPr>
        <p:spPr>
          <a:xfrm>
            <a:off x="1270000" y="2476770"/>
            <a:ext cx="9144000" cy="27699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CO" sz="1200" u="none" cap="none" strike="noStrike">
                <a:solidFill>
                  <a:srgbClr val="212121"/>
                </a:solidFill>
                <a:latin typeface="Courier New"/>
                <a:ea typeface="Courier New"/>
                <a:cs typeface="Courier New"/>
                <a:sym typeface="Courier New"/>
              </a:rPr>
              <a:t>{'and':0,'is':1,'one':2, 'shining':3, 'sun':4, 'sweet':5, 'the':6, 'two':7 ,'weather': 8}</a:t>
            </a:r>
            <a:endParaRPr b="0" i="0" sz="1200" u="none" cap="none" strike="noStrike">
              <a:solidFill>
                <a:srgbClr val="000000"/>
              </a:solidFill>
              <a:latin typeface="Arial"/>
              <a:ea typeface="Arial"/>
              <a:cs typeface="Arial"/>
              <a:sym typeface="Arial"/>
            </a:endParaRPr>
          </a:p>
        </p:txBody>
      </p:sp>
      <p:sp>
        <p:nvSpPr>
          <p:cNvPr id="270" name="Google Shape;270;p103"/>
          <p:cNvSpPr/>
          <p:nvPr/>
        </p:nvSpPr>
        <p:spPr>
          <a:xfrm>
            <a:off x="1648001" y="4013134"/>
            <a:ext cx="2933100" cy="3165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Calibri"/>
                <a:ea typeface="Calibri"/>
                <a:cs typeface="Calibri"/>
                <a:sym typeface="Calibri"/>
              </a:rPr>
              <a:t>print(bag.toarray())</a:t>
            </a:r>
            <a:endParaRPr b="0" i="1" sz="1400" u="none" cap="none" strike="noStrike">
              <a:solidFill>
                <a:srgbClr val="000000"/>
              </a:solidFill>
              <a:latin typeface="Calibri"/>
              <a:ea typeface="Calibri"/>
              <a:cs typeface="Calibri"/>
              <a:sym typeface="Calibri"/>
            </a:endParaRPr>
          </a:p>
        </p:txBody>
      </p:sp>
      <p:sp>
        <p:nvSpPr>
          <p:cNvPr id="271" name="Google Shape;271;p103"/>
          <p:cNvSpPr/>
          <p:nvPr/>
        </p:nvSpPr>
        <p:spPr>
          <a:xfrm>
            <a:off x="1795855" y="2753769"/>
            <a:ext cx="721672"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'and'</a:t>
            </a:r>
            <a:endParaRPr b="0" i="0" sz="1400" u="none" cap="none" strike="noStrike">
              <a:solidFill>
                <a:schemeClr val="lt1"/>
              </a:solidFill>
              <a:latin typeface="Arial"/>
              <a:ea typeface="Arial"/>
              <a:cs typeface="Arial"/>
              <a:sym typeface="Arial"/>
            </a:endParaRPr>
          </a:p>
        </p:txBody>
      </p:sp>
      <p:sp>
        <p:nvSpPr>
          <p:cNvPr id="272" name="Google Shape;272;p103"/>
          <p:cNvSpPr/>
          <p:nvPr/>
        </p:nvSpPr>
        <p:spPr>
          <a:xfrm>
            <a:off x="2561055" y="2744821"/>
            <a:ext cx="614271"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'is'</a:t>
            </a:r>
            <a:endParaRPr b="0" i="0" sz="1400" u="none" cap="none" strike="noStrike">
              <a:solidFill>
                <a:schemeClr val="lt1"/>
              </a:solidFill>
              <a:latin typeface="Arial"/>
              <a:ea typeface="Arial"/>
              <a:cs typeface="Arial"/>
              <a:sym typeface="Arial"/>
            </a:endParaRPr>
          </a:p>
        </p:txBody>
      </p:sp>
      <p:sp>
        <p:nvSpPr>
          <p:cNvPr id="273" name="Google Shape;273;p103"/>
          <p:cNvSpPr/>
          <p:nvPr/>
        </p:nvSpPr>
        <p:spPr>
          <a:xfrm>
            <a:off x="3225897" y="2753769"/>
            <a:ext cx="721672"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'one'</a:t>
            </a:r>
            <a:endParaRPr b="0" i="0" sz="1400" u="none" cap="none" strike="noStrike">
              <a:solidFill>
                <a:srgbClr val="000000"/>
              </a:solidFill>
              <a:latin typeface="Arial"/>
              <a:ea typeface="Arial"/>
              <a:cs typeface="Arial"/>
              <a:sym typeface="Arial"/>
            </a:endParaRPr>
          </a:p>
        </p:txBody>
      </p:sp>
      <p:sp>
        <p:nvSpPr>
          <p:cNvPr id="274" name="Google Shape;274;p103"/>
          <p:cNvSpPr/>
          <p:nvPr/>
        </p:nvSpPr>
        <p:spPr>
          <a:xfrm>
            <a:off x="4005599" y="2753769"/>
            <a:ext cx="1151277"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'shining'</a:t>
            </a:r>
            <a:endParaRPr b="0" i="0" sz="1400" u="none" cap="none" strike="noStrike">
              <a:solidFill>
                <a:srgbClr val="000000"/>
              </a:solidFill>
              <a:latin typeface="Arial"/>
              <a:ea typeface="Arial"/>
              <a:cs typeface="Arial"/>
              <a:sym typeface="Arial"/>
            </a:endParaRPr>
          </a:p>
        </p:txBody>
      </p:sp>
      <p:sp>
        <p:nvSpPr>
          <p:cNvPr id="275" name="Google Shape;275;p103"/>
          <p:cNvSpPr/>
          <p:nvPr/>
        </p:nvSpPr>
        <p:spPr>
          <a:xfrm>
            <a:off x="5156875" y="2744637"/>
            <a:ext cx="721672"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'sun'</a:t>
            </a:r>
            <a:endParaRPr b="0" i="0" sz="1400" u="none" cap="none" strike="noStrike">
              <a:solidFill>
                <a:srgbClr val="000000"/>
              </a:solidFill>
              <a:latin typeface="Arial"/>
              <a:ea typeface="Arial"/>
              <a:cs typeface="Arial"/>
              <a:sym typeface="Arial"/>
            </a:endParaRPr>
          </a:p>
        </p:txBody>
      </p:sp>
      <p:sp>
        <p:nvSpPr>
          <p:cNvPr id="276" name="Google Shape;276;p103"/>
          <p:cNvSpPr/>
          <p:nvPr/>
        </p:nvSpPr>
        <p:spPr>
          <a:xfrm>
            <a:off x="5878548" y="2744636"/>
            <a:ext cx="936475"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'sweet'</a:t>
            </a:r>
            <a:endParaRPr b="0" i="0" sz="1400" u="none" cap="none" strike="noStrike">
              <a:solidFill>
                <a:srgbClr val="000000"/>
              </a:solidFill>
              <a:latin typeface="Arial"/>
              <a:ea typeface="Arial"/>
              <a:cs typeface="Arial"/>
              <a:sym typeface="Arial"/>
            </a:endParaRPr>
          </a:p>
        </p:txBody>
      </p:sp>
      <p:sp>
        <p:nvSpPr>
          <p:cNvPr id="277" name="Google Shape;277;p103"/>
          <p:cNvSpPr/>
          <p:nvPr/>
        </p:nvSpPr>
        <p:spPr>
          <a:xfrm>
            <a:off x="6701364" y="2754549"/>
            <a:ext cx="721672"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'the'</a:t>
            </a:r>
            <a:endParaRPr b="0" i="0" sz="1400" u="none" cap="none" strike="noStrike">
              <a:solidFill>
                <a:srgbClr val="000000"/>
              </a:solidFill>
              <a:latin typeface="Arial"/>
              <a:ea typeface="Arial"/>
              <a:cs typeface="Arial"/>
              <a:sym typeface="Arial"/>
            </a:endParaRPr>
          </a:p>
        </p:txBody>
      </p:sp>
      <p:sp>
        <p:nvSpPr>
          <p:cNvPr id="278" name="Google Shape;278;p103"/>
          <p:cNvSpPr/>
          <p:nvPr/>
        </p:nvSpPr>
        <p:spPr>
          <a:xfrm>
            <a:off x="7388181" y="2744635"/>
            <a:ext cx="721672"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'two'</a:t>
            </a:r>
            <a:endParaRPr b="0" i="0" sz="1400" u="none" cap="none" strike="noStrike">
              <a:solidFill>
                <a:srgbClr val="000000"/>
              </a:solidFill>
              <a:latin typeface="Arial"/>
              <a:ea typeface="Arial"/>
              <a:cs typeface="Arial"/>
              <a:sym typeface="Arial"/>
            </a:endParaRPr>
          </a:p>
        </p:txBody>
      </p:sp>
      <p:sp>
        <p:nvSpPr>
          <p:cNvPr id="279" name="Google Shape;279;p103"/>
          <p:cNvSpPr/>
          <p:nvPr/>
        </p:nvSpPr>
        <p:spPr>
          <a:xfrm>
            <a:off x="8145322" y="2744634"/>
            <a:ext cx="1151277"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'weather'</a:t>
            </a:r>
            <a:endParaRPr b="0" i="0" sz="1400" u="none" cap="none" strike="noStrike">
              <a:solidFill>
                <a:srgbClr val="000000"/>
              </a:solidFill>
              <a:latin typeface="Arial"/>
              <a:ea typeface="Arial"/>
              <a:cs typeface="Arial"/>
              <a:sym typeface="Arial"/>
            </a:endParaRPr>
          </a:p>
        </p:txBody>
      </p:sp>
      <p:cxnSp>
        <p:nvCxnSpPr>
          <p:cNvPr id="280" name="Google Shape;280;p103"/>
          <p:cNvCxnSpPr/>
          <p:nvPr/>
        </p:nvCxnSpPr>
        <p:spPr>
          <a:xfrm>
            <a:off x="2156691" y="2921785"/>
            <a:ext cx="3113842" cy="657768"/>
          </a:xfrm>
          <a:prstGeom prst="straightConnector1">
            <a:avLst/>
          </a:prstGeom>
          <a:noFill/>
          <a:ln cap="flat" cmpd="sng" w="9525">
            <a:solidFill>
              <a:srgbClr val="4A7DBA"/>
            </a:solidFill>
            <a:prstDash val="solid"/>
            <a:round/>
            <a:headEnd len="sm" w="sm" type="none"/>
            <a:tailEnd len="med" w="med" type="triangle"/>
          </a:ln>
        </p:spPr>
      </p:cxnSp>
      <p:cxnSp>
        <p:nvCxnSpPr>
          <p:cNvPr id="281" name="Google Shape;281;p103"/>
          <p:cNvCxnSpPr>
            <a:stCxn id="272" idx="2"/>
          </p:cNvCxnSpPr>
          <p:nvPr/>
        </p:nvCxnSpPr>
        <p:spPr>
          <a:xfrm>
            <a:off x="2868191" y="3052598"/>
            <a:ext cx="2649600" cy="498900"/>
          </a:xfrm>
          <a:prstGeom prst="straightConnector1">
            <a:avLst/>
          </a:prstGeom>
          <a:noFill/>
          <a:ln cap="flat" cmpd="sng" w="9525">
            <a:solidFill>
              <a:srgbClr val="4A7DBA"/>
            </a:solidFill>
            <a:prstDash val="solid"/>
            <a:round/>
            <a:headEnd len="sm" w="sm" type="none"/>
            <a:tailEnd len="med" w="med" type="triangle"/>
          </a:ln>
        </p:spPr>
      </p:cxnSp>
      <p:cxnSp>
        <p:nvCxnSpPr>
          <p:cNvPr id="282" name="Google Shape;282;p103"/>
          <p:cNvCxnSpPr>
            <a:stCxn id="273" idx="2"/>
          </p:cNvCxnSpPr>
          <p:nvPr/>
        </p:nvCxnSpPr>
        <p:spPr>
          <a:xfrm>
            <a:off x="3586733" y="3061546"/>
            <a:ext cx="2103000" cy="489900"/>
          </a:xfrm>
          <a:prstGeom prst="straightConnector1">
            <a:avLst/>
          </a:prstGeom>
          <a:noFill/>
          <a:ln cap="flat" cmpd="sng" w="9525">
            <a:solidFill>
              <a:srgbClr val="4A7DBA"/>
            </a:solidFill>
            <a:prstDash val="solid"/>
            <a:round/>
            <a:headEnd len="sm" w="sm" type="none"/>
            <a:tailEnd len="med" w="med" type="triangle"/>
          </a:ln>
        </p:spPr>
      </p:cxnSp>
      <p:cxnSp>
        <p:nvCxnSpPr>
          <p:cNvPr id="283" name="Google Shape;283;p103"/>
          <p:cNvCxnSpPr>
            <a:stCxn id="274" idx="2"/>
          </p:cNvCxnSpPr>
          <p:nvPr/>
        </p:nvCxnSpPr>
        <p:spPr>
          <a:xfrm>
            <a:off x="4581237" y="3061546"/>
            <a:ext cx="1260900" cy="489900"/>
          </a:xfrm>
          <a:prstGeom prst="straightConnector1">
            <a:avLst/>
          </a:prstGeom>
          <a:noFill/>
          <a:ln cap="flat" cmpd="sng" w="9525">
            <a:solidFill>
              <a:srgbClr val="4A7DBA"/>
            </a:solidFill>
            <a:prstDash val="solid"/>
            <a:round/>
            <a:headEnd len="sm" w="sm" type="none"/>
            <a:tailEnd len="med" w="med" type="triangle"/>
          </a:ln>
        </p:spPr>
      </p:cxnSp>
      <p:cxnSp>
        <p:nvCxnSpPr>
          <p:cNvPr id="284" name="Google Shape;284;p103"/>
          <p:cNvCxnSpPr>
            <a:stCxn id="275" idx="2"/>
          </p:cNvCxnSpPr>
          <p:nvPr/>
        </p:nvCxnSpPr>
        <p:spPr>
          <a:xfrm>
            <a:off x="5517711" y="3052414"/>
            <a:ext cx="513300" cy="498300"/>
          </a:xfrm>
          <a:prstGeom prst="straightConnector1">
            <a:avLst/>
          </a:prstGeom>
          <a:noFill/>
          <a:ln cap="flat" cmpd="sng" w="9525">
            <a:solidFill>
              <a:srgbClr val="4A7DBA"/>
            </a:solidFill>
            <a:prstDash val="solid"/>
            <a:round/>
            <a:headEnd len="sm" w="sm" type="none"/>
            <a:tailEnd len="med" w="med" type="triangle"/>
          </a:ln>
        </p:spPr>
      </p:cxnSp>
      <p:cxnSp>
        <p:nvCxnSpPr>
          <p:cNvPr id="285" name="Google Shape;285;p103"/>
          <p:cNvCxnSpPr>
            <a:stCxn id="276" idx="2"/>
          </p:cNvCxnSpPr>
          <p:nvPr/>
        </p:nvCxnSpPr>
        <p:spPr>
          <a:xfrm flipH="1">
            <a:off x="6213286" y="3052413"/>
            <a:ext cx="133500" cy="527100"/>
          </a:xfrm>
          <a:prstGeom prst="straightConnector1">
            <a:avLst/>
          </a:prstGeom>
          <a:noFill/>
          <a:ln cap="flat" cmpd="sng" w="9525">
            <a:solidFill>
              <a:srgbClr val="4A7DBA"/>
            </a:solidFill>
            <a:prstDash val="solid"/>
            <a:round/>
            <a:headEnd len="sm" w="sm" type="none"/>
            <a:tailEnd len="med" w="med" type="triangle"/>
          </a:ln>
        </p:spPr>
      </p:cxnSp>
      <p:cxnSp>
        <p:nvCxnSpPr>
          <p:cNvPr id="286" name="Google Shape;286;p103"/>
          <p:cNvCxnSpPr>
            <a:stCxn id="277" idx="2"/>
          </p:cNvCxnSpPr>
          <p:nvPr/>
        </p:nvCxnSpPr>
        <p:spPr>
          <a:xfrm flipH="1">
            <a:off x="6346700" y="3062326"/>
            <a:ext cx="715500" cy="488400"/>
          </a:xfrm>
          <a:prstGeom prst="straightConnector1">
            <a:avLst/>
          </a:prstGeom>
          <a:noFill/>
          <a:ln cap="flat" cmpd="sng" w="9525">
            <a:solidFill>
              <a:srgbClr val="4A7DBA"/>
            </a:solidFill>
            <a:prstDash val="solid"/>
            <a:round/>
            <a:headEnd len="sm" w="sm" type="none"/>
            <a:tailEnd len="med" w="med" type="triangle"/>
          </a:ln>
        </p:spPr>
      </p:cxnSp>
      <p:cxnSp>
        <p:nvCxnSpPr>
          <p:cNvPr id="287" name="Google Shape;287;p103"/>
          <p:cNvCxnSpPr>
            <a:stCxn id="278" idx="2"/>
            <a:endCxn id="267" idx="0"/>
          </p:cNvCxnSpPr>
          <p:nvPr/>
        </p:nvCxnSpPr>
        <p:spPr>
          <a:xfrm flipH="1">
            <a:off x="6560717" y="3052412"/>
            <a:ext cx="1188300" cy="499200"/>
          </a:xfrm>
          <a:prstGeom prst="straightConnector1">
            <a:avLst/>
          </a:prstGeom>
          <a:noFill/>
          <a:ln cap="flat" cmpd="sng" w="9525">
            <a:solidFill>
              <a:srgbClr val="4A7DBA"/>
            </a:solidFill>
            <a:prstDash val="solid"/>
            <a:round/>
            <a:headEnd len="sm" w="sm" type="none"/>
            <a:tailEnd len="med" w="med" type="triangle"/>
          </a:ln>
        </p:spPr>
      </p:cxnSp>
      <p:cxnSp>
        <p:nvCxnSpPr>
          <p:cNvPr id="288" name="Google Shape;288;p103"/>
          <p:cNvCxnSpPr>
            <a:stCxn id="279" idx="2"/>
          </p:cNvCxnSpPr>
          <p:nvPr/>
        </p:nvCxnSpPr>
        <p:spPr>
          <a:xfrm flipH="1">
            <a:off x="6713060" y="3052411"/>
            <a:ext cx="2007900" cy="527100"/>
          </a:xfrm>
          <a:prstGeom prst="straightConnector1">
            <a:avLst/>
          </a:prstGeom>
          <a:noFill/>
          <a:ln cap="flat" cmpd="sng" w="9525">
            <a:solidFill>
              <a:srgbClr val="4A7DBA"/>
            </a:solidFill>
            <a:prstDash val="solid"/>
            <a:round/>
            <a:headEnd len="sm" w="sm" type="none"/>
            <a:tailEnd len="med" w="med" type="triangle"/>
          </a:ln>
        </p:spPr>
      </p:cxnSp>
      <p:sp>
        <p:nvSpPr>
          <p:cNvPr id="289" name="Google Shape;289;p103"/>
          <p:cNvSpPr txBox="1"/>
          <p:nvPr/>
        </p:nvSpPr>
        <p:spPr>
          <a:xfrm>
            <a:off x="7644382" y="3795941"/>
            <a:ext cx="215315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Frecuencia de la palabra</a:t>
            </a:r>
            <a:endParaRPr b="0" i="0" sz="1400" u="none" cap="none" strike="noStrike">
              <a:solidFill>
                <a:srgbClr val="000000"/>
              </a:solidFill>
              <a:latin typeface="Arial"/>
              <a:ea typeface="Arial"/>
              <a:cs typeface="Arial"/>
              <a:sym typeface="Arial"/>
            </a:endParaRPr>
          </a:p>
        </p:txBody>
      </p:sp>
      <p:cxnSp>
        <p:nvCxnSpPr>
          <p:cNvPr id="290" name="Google Shape;290;p103"/>
          <p:cNvCxnSpPr>
            <a:stCxn id="289" idx="1"/>
          </p:cNvCxnSpPr>
          <p:nvPr/>
        </p:nvCxnSpPr>
        <p:spPr>
          <a:xfrm rot="10800000">
            <a:off x="6814882" y="3748230"/>
            <a:ext cx="829500" cy="201600"/>
          </a:xfrm>
          <a:prstGeom prst="straightConnector1">
            <a:avLst/>
          </a:prstGeom>
          <a:noFill/>
          <a:ln cap="flat" cmpd="sng" w="9525">
            <a:solidFill>
              <a:srgbClr val="4A7DBA"/>
            </a:solidFill>
            <a:prstDash val="solid"/>
            <a:round/>
            <a:headEnd len="sm" w="sm" type="none"/>
            <a:tailEnd len="med" w="med" type="triangle"/>
          </a:ln>
        </p:spPr>
      </p:cxnSp>
      <p:cxnSp>
        <p:nvCxnSpPr>
          <p:cNvPr id="291" name="Google Shape;291;p103"/>
          <p:cNvCxnSpPr>
            <a:stCxn id="289" idx="1"/>
          </p:cNvCxnSpPr>
          <p:nvPr/>
        </p:nvCxnSpPr>
        <p:spPr>
          <a:xfrm flipH="1">
            <a:off x="6814882" y="3949830"/>
            <a:ext cx="829500" cy="26100"/>
          </a:xfrm>
          <a:prstGeom prst="straightConnector1">
            <a:avLst/>
          </a:prstGeom>
          <a:noFill/>
          <a:ln cap="flat" cmpd="sng" w="9525">
            <a:solidFill>
              <a:srgbClr val="4A7DBA"/>
            </a:solidFill>
            <a:prstDash val="solid"/>
            <a:round/>
            <a:headEnd len="sm" w="sm" type="none"/>
            <a:tailEnd len="med" w="med" type="triangle"/>
          </a:ln>
        </p:spPr>
      </p:cxnSp>
      <p:cxnSp>
        <p:nvCxnSpPr>
          <p:cNvPr id="292" name="Google Shape;292;p103"/>
          <p:cNvCxnSpPr>
            <a:stCxn id="289" idx="1"/>
          </p:cNvCxnSpPr>
          <p:nvPr/>
        </p:nvCxnSpPr>
        <p:spPr>
          <a:xfrm flipH="1">
            <a:off x="6814882" y="3949830"/>
            <a:ext cx="829500" cy="344400"/>
          </a:xfrm>
          <a:prstGeom prst="straightConnector1">
            <a:avLst/>
          </a:prstGeom>
          <a:noFill/>
          <a:ln cap="flat" cmpd="sng" w="9525">
            <a:solidFill>
              <a:srgbClr val="4A7DBA"/>
            </a:solidFill>
            <a:prstDash val="solid"/>
            <a:round/>
            <a:headEnd len="sm" w="sm" type="none"/>
            <a:tailEnd len="med" w="med" type="triangl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296" name="Shape 296"/>
        <p:cNvGrpSpPr/>
        <p:nvPr/>
      </p:nvGrpSpPr>
      <p:grpSpPr>
        <a:xfrm>
          <a:off x="0" y="0"/>
          <a:ext cx="0" cy="0"/>
          <a:chOff x="0" y="0"/>
          <a:chExt cx="0" cy="0"/>
        </a:xfrm>
      </p:grpSpPr>
      <p:pic>
        <p:nvPicPr>
          <p:cNvPr id="297" name="Google Shape;297;p104"/>
          <p:cNvPicPr preferRelativeResize="0"/>
          <p:nvPr/>
        </p:nvPicPr>
        <p:blipFill rotWithShape="1">
          <a:blip r:embed="rId4">
            <a:alphaModFix/>
          </a:blip>
          <a:srcRect b="0" l="0" r="31636" t="0"/>
          <a:stretch/>
        </p:blipFill>
        <p:spPr>
          <a:xfrm>
            <a:off x="1693334" y="5052679"/>
            <a:ext cx="1953491" cy="1600200"/>
          </a:xfrm>
          <a:prstGeom prst="rect">
            <a:avLst/>
          </a:prstGeom>
          <a:noFill/>
          <a:ln>
            <a:noFill/>
          </a:ln>
        </p:spPr>
      </p:pic>
      <p:sp>
        <p:nvSpPr>
          <p:cNvPr id="298" name="Google Shape;298;p104"/>
          <p:cNvSpPr txBox="1"/>
          <p:nvPr/>
        </p:nvSpPr>
        <p:spPr>
          <a:xfrm>
            <a:off x="4271542" y="1661777"/>
            <a:ext cx="1186543" cy="2616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100" u="none" cap="none" strike="noStrike">
                <a:solidFill>
                  <a:schemeClr val="lt1"/>
                </a:solidFill>
                <a:latin typeface="Arial"/>
                <a:ea typeface="Arial"/>
                <a:cs typeface="Arial"/>
                <a:sym typeface="Arial"/>
              </a:rPr>
              <a:t>administración</a:t>
            </a:r>
            <a:endParaRPr b="0" i="0" sz="1400" u="none" cap="none" strike="noStrike">
              <a:solidFill>
                <a:srgbClr val="000000"/>
              </a:solidFill>
              <a:latin typeface="Arial"/>
              <a:ea typeface="Arial"/>
              <a:cs typeface="Arial"/>
              <a:sym typeface="Arial"/>
            </a:endParaRPr>
          </a:p>
        </p:txBody>
      </p:sp>
      <p:sp>
        <p:nvSpPr>
          <p:cNvPr id="299" name="Google Shape;299;p104"/>
          <p:cNvSpPr txBox="1"/>
          <p:nvPr/>
        </p:nvSpPr>
        <p:spPr>
          <a:xfrm>
            <a:off x="5610556" y="1530972"/>
            <a:ext cx="750526" cy="2616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100" u="none" cap="none" strike="noStrike">
                <a:solidFill>
                  <a:schemeClr val="lt1"/>
                </a:solidFill>
                <a:latin typeface="Arial"/>
                <a:ea typeface="Arial"/>
                <a:cs typeface="Arial"/>
                <a:sym typeface="Arial"/>
              </a:rPr>
              <a:t>Derecho</a:t>
            </a:r>
            <a:endParaRPr b="0" i="0" sz="1400" u="none" cap="none" strike="noStrike">
              <a:solidFill>
                <a:srgbClr val="000000"/>
              </a:solidFill>
              <a:latin typeface="Arial"/>
              <a:ea typeface="Arial"/>
              <a:cs typeface="Arial"/>
              <a:sym typeface="Arial"/>
            </a:endParaRPr>
          </a:p>
        </p:txBody>
      </p:sp>
      <p:pic>
        <p:nvPicPr>
          <p:cNvPr id="300" name="Google Shape;300;p104"/>
          <p:cNvPicPr preferRelativeResize="0"/>
          <p:nvPr/>
        </p:nvPicPr>
        <p:blipFill rotWithShape="1">
          <a:blip r:embed="rId5">
            <a:alphaModFix/>
          </a:blip>
          <a:srcRect b="0" l="0" r="0" t="0"/>
          <a:stretch/>
        </p:blipFill>
        <p:spPr>
          <a:xfrm>
            <a:off x="4075211" y="0"/>
            <a:ext cx="5288922" cy="6652879"/>
          </a:xfrm>
          <a:prstGeom prst="rect">
            <a:avLst/>
          </a:prstGeom>
          <a:noFill/>
          <a:ln>
            <a:noFill/>
          </a:ln>
        </p:spPr>
      </p:pic>
      <p:sp>
        <p:nvSpPr>
          <p:cNvPr id="301" name="Google Shape;301;p104"/>
          <p:cNvSpPr txBox="1"/>
          <p:nvPr/>
        </p:nvSpPr>
        <p:spPr>
          <a:xfrm rot="-2256097">
            <a:off x="783561" y="2330499"/>
            <a:ext cx="3356617" cy="132343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CO" sz="4000" u="none" cap="none" strike="noStrike">
                <a:solidFill>
                  <a:srgbClr val="000000"/>
                </a:solidFill>
                <a:latin typeface="Arial"/>
                <a:ea typeface="Arial"/>
                <a:cs typeface="Arial"/>
                <a:sym typeface="Arial"/>
              </a:rPr>
              <a:t>“Todo es matemáticas”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05" name="Shape 305"/>
        <p:cNvGrpSpPr/>
        <p:nvPr/>
      </p:nvGrpSpPr>
      <p:grpSpPr>
        <a:xfrm>
          <a:off x="0" y="0"/>
          <a:ext cx="0" cy="0"/>
          <a:chOff x="0" y="0"/>
          <a:chExt cx="0" cy="0"/>
        </a:xfrm>
      </p:grpSpPr>
      <p:sp>
        <p:nvSpPr>
          <p:cNvPr id="306" name="Google Shape;306;p105"/>
          <p:cNvSpPr txBox="1"/>
          <p:nvPr/>
        </p:nvSpPr>
        <p:spPr>
          <a:xfrm>
            <a:off x="1600115" y="528789"/>
            <a:ext cx="6685144"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P3-Vectorizando texto</a:t>
            </a:r>
            <a:endParaRPr/>
          </a:p>
        </p:txBody>
      </p:sp>
      <p:sp>
        <p:nvSpPr>
          <p:cNvPr id="307" name="Google Shape;307;p105"/>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08" name="Google Shape;308;p105"/>
          <p:cNvSpPr txBox="1"/>
          <p:nvPr/>
        </p:nvSpPr>
        <p:spPr>
          <a:xfrm>
            <a:off x="8720961" y="704910"/>
            <a:ext cx="292232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relevancia de palabras</a:t>
            </a:r>
            <a:endParaRPr/>
          </a:p>
        </p:txBody>
      </p:sp>
      <p:sp>
        <p:nvSpPr>
          <p:cNvPr id="309" name="Google Shape;309;p105"/>
          <p:cNvSpPr txBox="1"/>
          <p:nvPr/>
        </p:nvSpPr>
        <p:spPr>
          <a:xfrm>
            <a:off x="1600115" y="1576232"/>
            <a:ext cx="9144000" cy="1323439"/>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Cuando analizamos datos textuales, a menudo encontramos palabras que aparecen en múltiples documentos. Normalmente, estas palabras no contienen información útil o discriminatoria.</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Usaremos la técnica frecuencia de termino-frecuencia inversa de documento (TF-IDF </a:t>
            </a:r>
            <a:r>
              <a:rPr b="0" i="1" lang="es-CO" sz="1600" u="none" cap="none" strike="noStrike">
                <a:solidFill>
                  <a:srgbClr val="000000"/>
                </a:solidFill>
                <a:latin typeface="Calibri"/>
                <a:ea typeface="Calibri"/>
                <a:cs typeface="Calibri"/>
                <a:sym typeface="Calibri"/>
              </a:rPr>
              <a:t>frequency-inverse document frequency</a:t>
            </a:r>
            <a:r>
              <a:rPr b="0" i="0" lang="es-CO" sz="1600" u="none" cap="none" strike="noStrike">
                <a:solidFill>
                  <a:srgbClr val="000000"/>
                </a:solidFill>
                <a:latin typeface="Calibri"/>
                <a:ea typeface="Calibri"/>
                <a:cs typeface="Calibri"/>
                <a:sym typeface="Calibri"/>
              </a:rPr>
              <a:t>) que se usa para bajar de peso a esas palabras</a:t>
            </a:r>
            <a:endParaRPr b="0" i="0" sz="1400" u="none" cap="none" strike="noStrike">
              <a:solidFill>
                <a:srgbClr val="000000"/>
              </a:solidFill>
              <a:latin typeface="Arial"/>
              <a:ea typeface="Arial"/>
              <a:cs typeface="Arial"/>
              <a:sym typeface="Arial"/>
            </a:endParaRPr>
          </a:p>
        </p:txBody>
      </p:sp>
      <p:sp>
        <p:nvSpPr>
          <p:cNvPr id="310" name="Google Shape;310;p105"/>
          <p:cNvSpPr txBox="1"/>
          <p:nvPr/>
        </p:nvSpPr>
        <p:spPr>
          <a:xfrm>
            <a:off x="3879188" y="3101109"/>
            <a:ext cx="3687035" cy="276999"/>
          </a:xfrm>
          <a:prstGeom prst="rect">
            <a:avLst/>
          </a:prstGeom>
          <a:blipFill rotWithShape="1">
            <a:blip r:embed="rId4">
              <a:alphaModFix/>
            </a:blip>
            <a:stretch>
              <a:fillRect b="-37758" l="-1645" r="-1642"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1" name="Google Shape;311;p105"/>
          <p:cNvSpPr txBox="1"/>
          <p:nvPr/>
        </p:nvSpPr>
        <p:spPr>
          <a:xfrm>
            <a:off x="1780225" y="3689928"/>
            <a:ext cx="8707833"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Donde,  tf(t,d) es la frecuencia de término y idf (t,d) es la frecuencia inversa de documento y se calcula  así:</a:t>
            </a:r>
            <a:endParaRPr b="0" i="0" sz="1400" u="none" cap="none" strike="noStrike">
              <a:solidFill>
                <a:srgbClr val="000000"/>
              </a:solidFill>
              <a:latin typeface="Arial"/>
              <a:ea typeface="Arial"/>
              <a:cs typeface="Arial"/>
              <a:sym typeface="Arial"/>
            </a:endParaRPr>
          </a:p>
        </p:txBody>
      </p:sp>
      <p:sp>
        <p:nvSpPr>
          <p:cNvPr id="312" name="Google Shape;312;p105"/>
          <p:cNvSpPr txBox="1"/>
          <p:nvPr/>
        </p:nvSpPr>
        <p:spPr>
          <a:xfrm>
            <a:off x="4636574" y="4305667"/>
            <a:ext cx="2795765" cy="523541"/>
          </a:xfrm>
          <a:prstGeom prst="rect">
            <a:avLst/>
          </a:prstGeom>
          <a:blipFill rotWithShape="1">
            <a:blip r:embed="rId5">
              <a:alphaModFix/>
            </a:blip>
            <a:stretch>
              <a:fillRect b="0" l="0" r="0" t="0"/>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313" name="Google Shape;313;p105"/>
          <p:cNvSpPr txBox="1"/>
          <p:nvPr/>
        </p:nvSpPr>
        <p:spPr>
          <a:xfrm>
            <a:off x="1780224" y="5137170"/>
            <a:ext cx="9102556" cy="307777"/>
          </a:xfrm>
          <a:prstGeom prst="rect">
            <a:avLst/>
          </a:prstGeom>
          <a:blipFill rotWithShape="1">
            <a:blip r:embed="rId6">
              <a:alphaModFix/>
            </a:blip>
            <a:stretch>
              <a:fillRect b="-19592" l="-193" r="0" t="-3908"/>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17" name="Shape 317"/>
        <p:cNvGrpSpPr/>
        <p:nvPr/>
      </p:nvGrpSpPr>
      <p:grpSpPr>
        <a:xfrm>
          <a:off x="0" y="0"/>
          <a:ext cx="0" cy="0"/>
          <a:chOff x="0" y="0"/>
          <a:chExt cx="0" cy="0"/>
        </a:xfrm>
      </p:grpSpPr>
      <p:sp>
        <p:nvSpPr>
          <p:cNvPr id="318" name="Google Shape;318;p106"/>
          <p:cNvSpPr txBox="1"/>
          <p:nvPr/>
        </p:nvSpPr>
        <p:spPr>
          <a:xfrm>
            <a:off x="1600115" y="528789"/>
            <a:ext cx="6685144"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P3-Vectorizando texto</a:t>
            </a:r>
            <a:endParaRPr/>
          </a:p>
        </p:txBody>
      </p:sp>
      <p:sp>
        <p:nvSpPr>
          <p:cNvPr id="319" name="Google Shape;319;p106"/>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20" name="Google Shape;320;p106"/>
          <p:cNvSpPr txBox="1"/>
          <p:nvPr/>
        </p:nvSpPr>
        <p:spPr>
          <a:xfrm>
            <a:off x="8720961" y="704910"/>
            <a:ext cx="292232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relevancia de palabras</a:t>
            </a:r>
            <a:endParaRPr/>
          </a:p>
        </p:txBody>
      </p:sp>
      <p:sp>
        <p:nvSpPr>
          <p:cNvPr id="321" name="Google Shape;321;p106"/>
          <p:cNvSpPr txBox="1"/>
          <p:nvPr/>
        </p:nvSpPr>
        <p:spPr>
          <a:xfrm>
            <a:off x="1117600" y="1114035"/>
            <a:ext cx="11108265"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600" u="none" cap="none" strike="noStrike">
                <a:solidFill>
                  <a:srgbClr val="000000"/>
                </a:solidFill>
                <a:latin typeface="Calibri"/>
                <a:ea typeface="Calibri"/>
                <a:cs typeface="Calibri"/>
                <a:sym typeface="Calibri"/>
              </a:rPr>
              <a:t>Scikit-learn</a:t>
            </a:r>
            <a:r>
              <a:rPr b="0" i="0" lang="es-CO" sz="1600" u="none" cap="none" strike="noStrike">
                <a:solidFill>
                  <a:srgbClr val="000000"/>
                </a:solidFill>
                <a:latin typeface="Calibri"/>
                <a:ea typeface="Calibri"/>
                <a:cs typeface="Calibri"/>
                <a:sym typeface="Calibri"/>
              </a:rPr>
              <a:t> implementa otro transformador, el </a:t>
            </a:r>
            <a:r>
              <a:rPr b="1" i="0" lang="es-CO" sz="1600" u="none" cap="none" strike="noStrike">
                <a:solidFill>
                  <a:srgbClr val="000000"/>
                </a:solidFill>
                <a:latin typeface="Calibri"/>
                <a:ea typeface="Calibri"/>
                <a:cs typeface="Calibri"/>
                <a:sym typeface="Calibri"/>
              </a:rPr>
              <a:t>TfidfTransformer</a:t>
            </a:r>
            <a:r>
              <a:rPr b="0" i="0" lang="es-CO" sz="1600" u="none" cap="none" strike="noStrike">
                <a:solidFill>
                  <a:srgbClr val="000000"/>
                </a:solidFill>
                <a:latin typeface="Calibri"/>
                <a:ea typeface="Calibri"/>
                <a:cs typeface="Calibri"/>
                <a:sym typeface="Calibri"/>
              </a:rPr>
              <a:t>, que toma las frecuencias del término bruto de </a:t>
            </a:r>
            <a:r>
              <a:rPr b="1" i="0" lang="es-CO" sz="1600" u="none" cap="none" strike="noStrike">
                <a:solidFill>
                  <a:srgbClr val="000000"/>
                </a:solidFill>
                <a:latin typeface="Calibri"/>
                <a:ea typeface="Calibri"/>
                <a:cs typeface="Calibri"/>
                <a:sym typeface="Calibri"/>
              </a:rPr>
              <a:t>CountVectorizer</a:t>
            </a:r>
            <a:r>
              <a:rPr b="0" i="0" lang="es-CO" sz="1600" u="none" cap="none" strike="noStrike">
                <a:solidFill>
                  <a:srgbClr val="000000"/>
                </a:solidFill>
                <a:latin typeface="Calibri"/>
                <a:ea typeface="Calibri"/>
                <a:cs typeface="Calibri"/>
                <a:sym typeface="Calibri"/>
              </a:rPr>
              <a:t> como entrada y las transforma en </a:t>
            </a:r>
            <a:r>
              <a:rPr b="1" i="0" lang="es-CO" sz="1600" u="none" cap="none" strike="noStrike">
                <a:solidFill>
                  <a:srgbClr val="000000"/>
                </a:solidFill>
                <a:latin typeface="Calibri"/>
                <a:ea typeface="Calibri"/>
                <a:cs typeface="Calibri"/>
                <a:sym typeface="Calibri"/>
              </a:rPr>
              <a:t>tf-idfs</a:t>
            </a:r>
            <a:r>
              <a:rPr b="0" i="0" lang="es-CO" sz="1600" u="none" cap="none" strike="noStrike">
                <a:solidFill>
                  <a:srgbClr val="000000"/>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
        <p:nvSpPr>
          <p:cNvPr id="322" name="Google Shape;322;p106"/>
          <p:cNvSpPr txBox="1"/>
          <p:nvPr/>
        </p:nvSpPr>
        <p:spPr>
          <a:xfrm>
            <a:off x="1524000" y="5067367"/>
            <a:ext cx="10668000" cy="1261844"/>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La palabra </a:t>
            </a:r>
            <a:r>
              <a:rPr b="1" i="1" lang="es-CO" sz="2400" u="none" cap="none" strike="noStrike">
                <a:solidFill>
                  <a:srgbClr val="000000"/>
                </a:solidFill>
                <a:latin typeface="Calibri"/>
                <a:ea typeface="Calibri"/>
                <a:cs typeface="Calibri"/>
                <a:sym typeface="Calibri"/>
              </a:rPr>
              <a:t>‘is’</a:t>
            </a:r>
            <a:r>
              <a:rPr b="0" i="0" lang="es-CO" sz="1800" u="none" cap="none" strike="noStrike">
                <a:solidFill>
                  <a:srgbClr val="000000"/>
                </a:solidFill>
                <a:latin typeface="Calibri"/>
                <a:ea typeface="Calibri"/>
                <a:cs typeface="Calibri"/>
                <a:sym typeface="Calibri"/>
              </a:rPr>
              <a:t> </a:t>
            </a:r>
            <a:r>
              <a:rPr b="0" i="0" lang="es-CO" sz="1600" u="none" cap="none" strike="noStrike">
                <a:solidFill>
                  <a:srgbClr val="000000"/>
                </a:solidFill>
                <a:latin typeface="Calibri"/>
                <a:ea typeface="Calibri"/>
                <a:cs typeface="Calibri"/>
                <a:sym typeface="Calibri"/>
              </a:rPr>
              <a:t>tiene la frecuencia de término más grande en el tercer documento, siendo la palabra más frecuente. Sin embargo, después de transformar el mismo vector de características en tf-idfs, vemos que la palabra </a:t>
            </a:r>
            <a:r>
              <a:rPr b="1" i="1" lang="es-CO" sz="2000" u="none" cap="none" strike="noStrike">
                <a:solidFill>
                  <a:srgbClr val="000000"/>
                </a:solidFill>
                <a:latin typeface="Calibri"/>
                <a:ea typeface="Calibri"/>
                <a:cs typeface="Calibri"/>
                <a:sym typeface="Calibri"/>
              </a:rPr>
              <a:t>‘is’  </a:t>
            </a:r>
            <a:r>
              <a:rPr b="0" i="0" lang="es-CO" sz="1600" u="none" cap="none" strike="noStrike">
                <a:solidFill>
                  <a:srgbClr val="000000"/>
                </a:solidFill>
                <a:latin typeface="Calibri"/>
                <a:ea typeface="Calibri"/>
                <a:cs typeface="Calibri"/>
                <a:sym typeface="Calibri"/>
              </a:rPr>
              <a:t>ahora está asociada con un tf-idf relativamente pequeño (</a:t>
            </a:r>
            <a:r>
              <a:rPr b="1" i="1" lang="es-CO" sz="1600" u="none" cap="none" strike="noStrike">
                <a:solidFill>
                  <a:srgbClr val="000000"/>
                </a:solidFill>
                <a:latin typeface="Calibri"/>
                <a:ea typeface="Calibri"/>
                <a:cs typeface="Calibri"/>
                <a:sym typeface="Calibri"/>
              </a:rPr>
              <a:t>0.45</a:t>
            </a:r>
            <a:r>
              <a:rPr b="0" i="0" lang="es-CO" sz="1600" u="none" cap="none" strike="noStrike">
                <a:solidFill>
                  <a:srgbClr val="000000"/>
                </a:solidFill>
                <a:latin typeface="Calibri"/>
                <a:ea typeface="Calibri"/>
                <a:cs typeface="Calibri"/>
                <a:sym typeface="Calibri"/>
              </a:rPr>
              <a:t>) en el documento 3, ya que también está contenido en los documentos 1 y 2 y, por lo tanto</a:t>
            </a:r>
            <a:r>
              <a:rPr b="1" i="0" lang="es-CO" sz="1600" u="none" cap="none" strike="noStrike">
                <a:solidFill>
                  <a:srgbClr val="000000"/>
                </a:solidFill>
                <a:latin typeface="Calibri"/>
                <a:ea typeface="Calibri"/>
                <a:cs typeface="Calibri"/>
                <a:sym typeface="Calibri"/>
              </a:rPr>
              <a:t>, es poco probable </a:t>
            </a:r>
            <a:r>
              <a:rPr b="0" i="0" lang="es-CO" sz="1600" u="none" cap="none" strike="noStrike">
                <a:solidFill>
                  <a:srgbClr val="000000"/>
                </a:solidFill>
                <a:latin typeface="Calibri"/>
                <a:ea typeface="Calibri"/>
                <a:cs typeface="Calibri"/>
                <a:sym typeface="Calibri"/>
              </a:rPr>
              <a:t>que contener información útil y discriminatoria.</a:t>
            </a:r>
            <a:endParaRPr b="0" i="0" sz="1400" u="none" cap="none" strike="noStrike">
              <a:solidFill>
                <a:srgbClr val="000000"/>
              </a:solidFill>
              <a:latin typeface="Arial"/>
              <a:ea typeface="Arial"/>
              <a:cs typeface="Arial"/>
              <a:sym typeface="Arial"/>
            </a:endParaRPr>
          </a:p>
        </p:txBody>
      </p:sp>
      <p:sp>
        <p:nvSpPr>
          <p:cNvPr id="323" name="Google Shape;323;p106"/>
          <p:cNvSpPr/>
          <p:nvPr/>
        </p:nvSpPr>
        <p:spPr>
          <a:xfrm>
            <a:off x="1901948" y="1738644"/>
            <a:ext cx="8766000" cy="1842497"/>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from sklearn.feature_extraction.text import TfidfTransformer</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tfidf = TfidfTransformer(use_idf=True,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norm='l2',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smooth_idf=True)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np.set_printoptions(precision=2)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print(tfidf.fit_transform(count.fit_transform(docs)).toarray())</a:t>
            </a:r>
            <a:endParaRPr b="0" i="0" sz="1400" u="none" cap="none" strike="noStrike">
              <a:solidFill>
                <a:srgbClr val="000000"/>
              </a:solidFill>
              <a:latin typeface="Arial"/>
              <a:ea typeface="Arial"/>
              <a:cs typeface="Arial"/>
              <a:sym typeface="Arial"/>
            </a:endParaRPr>
          </a:p>
        </p:txBody>
      </p:sp>
      <p:sp>
        <p:nvSpPr>
          <p:cNvPr id="324" name="Google Shape;324;p106"/>
          <p:cNvSpPr/>
          <p:nvPr/>
        </p:nvSpPr>
        <p:spPr>
          <a:xfrm>
            <a:off x="2026692" y="3833447"/>
            <a:ext cx="8322655" cy="116955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    0.    	 </a:t>
            </a:r>
            <a:r>
              <a:rPr b="1" i="0" lang="es-CO" sz="1400" u="none" cap="none" strike="noStrike">
                <a:solidFill>
                  <a:srgbClr val="FF0000"/>
                </a:solidFill>
                <a:latin typeface="Arial"/>
                <a:ea typeface="Arial"/>
                <a:cs typeface="Arial"/>
                <a:sym typeface="Arial"/>
              </a:rPr>
              <a:t>0.43</a:t>
            </a:r>
            <a:r>
              <a:rPr b="0" i="0" lang="es-CO" sz="1400" u="none" cap="none" strike="noStrike">
                <a:solidFill>
                  <a:srgbClr val="000000"/>
                </a:solidFill>
                <a:latin typeface="Arial"/>
                <a:ea typeface="Arial"/>
                <a:cs typeface="Arial"/>
                <a:sym typeface="Arial"/>
              </a:rPr>
              <a:t> 	0.	0.56	0.56	0.	0.43	0.	0.     ]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    0.     	 </a:t>
            </a:r>
            <a:r>
              <a:rPr b="1" i="0" lang="es-CO" sz="1400" u="none" cap="none" strike="noStrike">
                <a:solidFill>
                  <a:srgbClr val="FF0000"/>
                </a:solidFill>
                <a:latin typeface="Arial"/>
                <a:ea typeface="Arial"/>
                <a:cs typeface="Arial"/>
                <a:sym typeface="Arial"/>
              </a:rPr>
              <a:t>0.43</a:t>
            </a:r>
            <a:r>
              <a:rPr b="0" i="0" lang="es-CO" sz="1400" u="none" cap="none" strike="noStrike">
                <a:solidFill>
                  <a:srgbClr val="000000"/>
                </a:solidFill>
                <a:latin typeface="Arial"/>
                <a:ea typeface="Arial"/>
                <a:cs typeface="Arial"/>
                <a:sym typeface="Arial"/>
              </a:rPr>
              <a:t>   	0.     	0.       	0.        	0.56   	0.43    	0.       	0.56 ]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    0.5   	 </a:t>
            </a:r>
            <a:r>
              <a:rPr b="1" i="0" lang="es-CO" sz="1400" u="none" cap="none" strike="noStrike">
                <a:solidFill>
                  <a:srgbClr val="FF0000"/>
                </a:solidFill>
                <a:latin typeface="Arial"/>
                <a:ea typeface="Arial"/>
                <a:cs typeface="Arial"/>
                <a:sym typeface="Arial"/>
              </a:rPr>
              <a:t>0.45</a:t>
            </a:r>
            <a:r>
              <a:rPr b="0" i="0" lang="es-CO" sz="1400" u="none" cap="none" strike="noStrike">
                <a:solidFill>
                  <a:srgbClr val="000000"/>
                </a:solidFill>
                <a:latin typeface="Arial"/>
                <a:ea typeface="Arial"/>
                <a:cs typeface="Arial"/>
                <a:sym typeface="Arial"/>
              </a:rPr>
              <a:t>   	0.5   	0.19   	0.19    	0.19   	0.3      	0.25   	0.19 ]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p:txBody>
      </p:sp>
      <p:sp>
        <p:nvSpPr>
          <p:cNvPr id="325" name="Google Shape;325;p106"/>
          <p:cNvSpPr/>
          <p:nvPr/>
        </p:nvSpPr>
        <p:spPr>
          <a:xfrm>
            <a:off x="2174546" y="3604026"/>
            <a:ext cx="721672"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'and'</a:t>
            </a:r>
            <a:endParaRPr b="0" i="0" sz="1400" u="none" cap="none" strike="noStrike">
              <a:solidFill>
                <a:schemeClr val="lt1"/>
              </a:solidFill>
              <a:latin typeface="Arial"/>
              <a:ea typeface="Arial"/>
              <a:cs typeface="Arial"/>
              <a:sym typeface="Arial"/>
            </a:endParaRPr>
          </a:p>
        </p:txBody>
      </p:sp>
      <p:sp>
        <p:nvSpPr>
          <p:cNvPr id="326" name="Google Shape;326;p106"/>
          <p:cNvSpPr/>
          <p:nvPr/>
        </p:nvSpPr>
        <p:spPr>
          <a:xfrm>
            <a:off x="2939746" y="3604026"/>
            <a:ext cx="614271"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'is'</a:t>
            </a:r>
            <a:endParaRPr b="0" i="0" sz="1400" u="none" cap="none" strike="noStrike">
              <a:solidFill>
                <a:schemeClr val="lt1"/>
              </a:solidFill>
              <a:latin typeface="Arial"/>
              <a:ea typeface="Arial"/>
              <a:cs typeface="Arial"/>
              <a:sym typeface="Arial"/>
            </a:endParaRPr>
          </a:p>
        </p:txBody>
      </p:sp>
      <p:sp>
        <p:nvSpPr>
          <p:cNvPr id="327" name="Google Shape;327;p106"/>
          <p:cNvSpPr/>
          <p:nvPr/>
        </p:nvSpPr>
        <p:spPr>
          <a:xfrm>
            <a:off x="3604588" y="3604026"/>
            <a:ext cx="721672"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'one'</a:t>
            </a:r>
            <a:endParaRPr b="0" i="0" sz="1400" u="none" cap="none" strike="noStrike">
              <a:solidFill>
                <a:srgbClr val="000000"/>
              </a:solidFill>
              <a:latin typeface="Arial"/>
              <a:ea typeface="Arial"/>
              <a:cs typeface="Arial"/>
              <a:sym typeface="Arial"/>
            </a:endParaRPr>
          </a:p>
        </p:txBody>
      </p:sp>
      <p:sp>
        <p:nvSpPr>
          <p:cNvPr id="328" name="Google Shape;328;p106"/>
          <p:cNvSpPr/>
          <p:nvPr/>
        </p:nvSpPr>
        <p:spPr>
          <a:xfrm>
            <a:off x="4370435" y="3604026"/>
            <a:ext cx="1151277"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'shining'</a:t>
            </a:r>
            <a:endParaRPr b="0" i="0" sz="1400" u="none" cap="none" strike="noStrike">
              <a:solidFill>
                <a:srgbClr val="000000"/>
              </a:solidFill>
              <a:latin typeface="Arial"/>
              <a:ea typeface="Arial"/>
              <a:cs typeface="Arial"/>
              <a:sym typeface="Arial"/>
            </a:endParaRPr>
          </a:p>
        </p:txBody>
      </p:sp>
      <p:sp>
        <p:nvSpPr>
          <p:cNvPr id="329" name="Google Shape;329;p106"/>
          <p:cNvSpPr/>
          <p:nvPr/>
        </p:nvSpPr>
        <p:spPr>
          <a:xfrm>
            <a:off x="5563276" y="3604026"/>
            <a:ext cx="721672"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'sun'</a:t>
            </a:r>
            <a:endParaRPr b="0" i="0" sz="1400" u="none" cap="none" strike="noStrike">
              <a:solidFill>
                <a:srgbClr val="000000"/>
              </a:solidFill>
              <a:latin typeface="Arial"/>
              <a:ea typeface="Arial"/>
              <a:cs typeface="Arial"/>
              <a:sym typeface="Arial"/>
            </a:endParaRPr>
          </a:p>
        </p:txBody>
      </p:sp>
      <p:sp>
        <p:nvSpPr>
          <p:cNvPr id="330" name="Google Shape;330;p106"/>
          <p:cNvSpPr/>
          <p:nvPr/>
        </p:nvSpPr>
        <p:spPr>
          <a:xfrm>
            <a:off x="6354224" y="3604026"/>
            <a:ext cx="936475"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'sweet'</a:t>
            </a:r>
            <a:endParaRPr b="0" i="0" sz="1400" u="none" cap="none" strike="noStrike">
              <a:solidFill>
                <a:srgbClr val="000000"/>
              </a:solidFill>
              <a:latin typeface="Arial"/>
              <a:ea typeface="Arial"/>
              <a:cs typeface="Arial"/>
              <a:sym typeface="Arial"/>
            </a:endParaRPr>
          </a:p>
        </p:txBody>
      </p:sp>
      <p:sp>
        <p:nvSpPr>
          <p:cNvPr id="331" name="Google Shape;331;p106"/>
          <p:cNvSpPr/>
          <p:nvPr/>
        </p:nvSpPr>
        <p:spPr>
          <a:xfrm>
            <a:off x="7357155" y="3604026"/>
            <a:ext cx="721672"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'the'</a:t>
            </a:r>
            <a:endParaRPr b="0" i="0" sz="1400" u="none" cap="none" strike="noStrike">
              <a:solidFill>
                <a:srgbClr val="000000"/>
              </a:solidFill>
              <a:latin typeface="Arial"/>
              <a:ea typeface="Arial"/>
              <a:cs typeface="Arial"/>
              <a:sym typeface="Arial"/>
            </a:endParaRPr>
          </a:p>
        </p:txBody>
      </p:sp>
      <p:sp>
        <p:nvSpPr>
          <p:cNvPr id="332" name="Google Shape;332;p106"/>
          <p:cNvSpPr/>
          <p:nvPr/>
        </p:nvSpPr>
        <p:spPr>
          <a:xfrm>
            <a:off x="8154812" y="3604026"/>
            <a:ext cx="721672"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'two'</a:t>
            </a:r>
            <a:endParaRPr b="0" i="0" sz="1400" u="none" cap="none" strike="noStrike">
              <a:solidFill>
                <a:srgbClr val="000000"/>
              </a:solidFill>
              <a:latin typeface="Arial"/>
              <a:ea typeface="Arial"/>
              <a:cs typeface="Arial"/>
              <a:sym typeface="Arial"/>
            </a:endParaRPr>
          </a:p>
        </p:txBody>
      </p:sp>
      <p:sp>
        <p:nvSpPr>
          <p:cNvPr id="333" name="Google Shape;333;p106"/>
          <p:cNvSpPr/>
          <p:nvPr/>
        </p:nvSpPr>
        <p:spPr>
          <a:xfrm>
            <a:off x="8953517" y="3604026"/>
            <a:ext cx="1151277" cy="307777"/>
          </a:xfrm>
          <a:prstGeom prst="rect">
            <a:avLst/>
          </a:prstGeom>
          <a:solidFill>
            <a:srgbClr val="FABF8E"/>
          </a:solidFill>
          <a:ln cap="flat" cmpd="sng" w="9525">
            <a:solidFill>
              <a:srgbClr val="E36C09"/>
            </a:solidFill>
            <a:prstDash val="solid"/>
            <a:round/>
            <a:headEnd len="sm" w="sm" type="none"/>
            <a:tailEnd len="sm" w="sm" type="none"/>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'weather'</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37" name="Shape 337"/>
        <p:cNvGrpSpPr/>
        <p:nvPr/>
      </p:nvGrpSpPr>
      <p:grpSpPr>
        <a:xfrm>
          <a:off x="0" y="0"/>
          <a:ext cx="0" cy="0"/>
          <a:chOff x="0" y="0"/>
          <a:chExt cx="0" cy="0"/>
        </a:xfrm>
      </p:grpSpPr>
      <p:sp>
        <p:nvSpPr>
          <p:cNvPr id="338" name="Google Shape;338;p107"/>
          <p:cNvSpPr txBox="1"/>
          <p:nvPr/>
        </p:nvSpPr>
        <p:spPr>
          <a:xfrm>
            <a:off x="1600115" y="528789"/>
            <a:ext cx="6685144"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P3-Vectorizando texto</a:t>
            </a:r>
            <a:endParaRPr/>
          </a:p>
        </p:txBody>
      </p:sp>
      <p:sp>
        <p:nvSpPr>
          <p:cNvPr id="339" name="Google Shape;339;p107"/>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40" name="Google Shape;340;p107"/>
          <p:cNvSpPr txBox="1"/>
          <p:nvPr/>
        </p:nvSpPr>
        <p:spPr>
          <a:xfrm>
            <a:off x="8720961" y="704910"/>
            <a:ext cx="292232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Cargando el dataframe</a:t>
            </a:r>
            <a:endParaRPr b="1" i="0" sz="1800" u="none" cap="none" strike="noStrike">
              <a:solidFill>
                <a:schemeClr val="lt1"/>
              </a:solidFill>
              <a:latin typeface="Tahoma"/>
              <a:ea typeface="Tahoma"/>
              <a:cs typeface="Tahoma"/>
              <a:sym typeface="Tahoma"/>
            </a:endParaRPr>
          </a:p>
        </p:txBody>
      </p:sp>
      <p:sp>
        <p:nvSpPr>
          <p:cNvPr id="341" name="Google Shape;341;p107"/>
          <p:cNvSpPr txBox="1"/>
          <p:nvPr/>
        </p:nvSpPr>
        <p:spPr>
          <a:xfrm>
            <a:off x="1168400" y="1473796"/>
            <a:ext cx="11023600" cy="156966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Recordando lo de diapositivas anteriores que …”</a:t>
            </a:r>
            <a:r>
              <a:rPr b="0" i="1" lang="es-CO" sz="1600" u="none" cap="none" strike="noStrike">
                <a:solidFill>
                  <a:srgbClr val="000000"/>
                </a:solidFill>
                <a:latin typeface="Arial"/>
                <a:ea typeface="Arial"/>
                <a:cs typeface="Arial"/>
                <a:sym typeface="Arial"/>
              </a:rPr>
              <a:t>el listado de archivos es temporal (en el momento que se cierre la sesión en google colaboratory se borraran)…si son archivos de vital importancia y difícil de conseguir se recomienda guardar en drive (google)”</a:t>
            </a:r>
            <a:r>
              <a:rPr b="0" i="0" lang="es-CO" sz="1600" u="none" cap="none" strike="noStrike">
                <a:solidFill>
                  <a:srgbClr val="000000"/>
                </a:solidFill>
                <a:latin typeface="Arial"/>
                <a:ea typeface="Arial"/>
                <a:cs typeface="Arial"/>
                <a:sym typeface="Arial"/>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Entonces vamos a usar el archivo “</a:t>
            </a:r>
            <a:r>
              <a:rPr b="1" i="0" lang="es-CO" sz="1600" u="none" cap="none" strike="noStrike">
                <a:solidFill>
                  <a:srgbClr val="000000"/>
                </a:solidFill>
                <a:latin typeface="Arial"/>
                <a:ea typeface="Arial"/>
                <a:cs typeface="Arial"/>
                <a:sym typeface="Arial"/>
              </a:rPr>
              <a:t>movie_data.cvs</a:t>
            </a:r>
            <a:r>
              <a:rPr b="0" i="0" lang="es-CO" sz="1600" u="none" cap="none" strike="noStrike">
                <a:solidFill>
                  <a:srgbClr val="000000"/>
                </a:solidFill>
                <a:latin typeface="Arial"/>
                <a:ea typeface="Arial"/>
                <a:cs typeface="Arial"/>
                <a:sym typeface="Arial"/>
              </a:rPr>
              <a:t>” que guardamos en drive/google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Calibri"/>
              <a:ea typeface="Calibri"/>
              <a:cs typeface="Calibri"/>
              <a:sym typeface="Calibri"/>
            </a:endParaRPr>
          </a:p>
        </p:txBody>
      </p:sp>
      <p:sp>
        <p:nvSpPr>
          <p:cNvPr id="342" name="Google Shape;342;p107"/>
          <p:cNvSpPr/>
          <p:nvPr/>
        </p:nvSpPr>
        <p:spPr>
          <a:xfrm>
            <a:off x="1546400" y="2845595"/>
            <a:ext cx="8766000" cy="1697204"/>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from google.colab import drive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drive.mount('/content/gdrive')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import pandas as pd</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df = pd.DataFrame()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df = pd.read_csv('/content/gdrive/My Drive/USTA-201902/U</a:t>
            </a:r>
            <a:r>
              <a:rPr b="0" i="1" lang="es-CO" sz="1400" u="none" cap="none" strike="noStrike">
                <a:solidFill>
                  <a:schemeClr val="dk1"/>
                </a:solidFill>
                <a:latin typeface="Arial"/>
                <a:ea typeface="Arial"/>
                <a:cs typeface="Arial"/>
                <a:sym typeface="Arial"/>
              </a:rPr>
              <a:t>STA-201902_7°_DEEP_LEARNING/Documentos/libros_jupyter/PLN_movie_data.csv', encoding='utf-8')</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rgbClr val="000000"/>
              </a:solidFill>
              <a:latin typeface="Arial"/>
              <a:ea typeface="Arial"/>
              <a:cs typeface="Arial"/>
              <a:sym typeface="Arial"/>
            </a:endParaRPr>
          </a:p>
        </p:txBody>
      </p:sp>
      <p:sp>
        <p:nvSpPr>
          <p:cNvPr id="343" name="Google Shape;343;p107"/>
          <p:cNvSpPr/>
          <p:nvPr/>
        </p:nvSpPr>
        <p:spPr>
          <a:xfrm>
            <a:off x="1168400" y="5485404"/>
            <a:ext cx="9144000"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Una vez ingrese el código de verificación, Revisamos si quedo bien cargado, visualizando los tres primeros registros:</a:t>
            </a:r>
            <a:endParaRPr b="0" i="0" sz="1400" u="none" cap="none" strike="noStrike">
              <a:solidFill>
                <a:srgbClr val="000000"/>
              </a:solidFill>
              <a:latin typeface="Arial"/>
              <a:ea typeface="Arial"/>
              <a:cs typeface="Arial"/>
              <a:sym typeface="Arial"/>
            </a:endParaRPr>
          </a:p>
        </p:txBody>
      </p:sp>
      <p:sp>
        <p:nvSpPr>
          <p:cNvPr id="344" name="Google Shape;344;p107"/>
          <p:cNvSpPr/>
          <p:nvPr/>
        </p:nvSpPr>
        <p:spPr>
          <a:xfrm>
            <a:off x="1312625" y="6009540"/>
            <a:ext cx="8483308" cy="2871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df.head(3)</a:t>
            </a:r>
            <a:endParaRPr b="0" i="0" sz="1400" u="none" cap="none" strike="noStrike">
              <a:solidFill>
                <a:srgbClr val="000000"/>
              </a:solidFill>
              <a:latin typeface="Arial"/>
              <a:ea typeface="Arial"/>
              <a:cs typeface="Arial"/>
              <a:sym typeface="Arial"/>
            </a:endParaRPr>
          </a:p>
        </p:txBody>
      </p:sp>
      <p:pic>
        <p:nvPicPr>
          <p:cNvPr id="345" name="Google Shape;345;p107"/>
          <p:cNvPicPr preferRelativeResize="0"/>
          <p:nvPr/>
        </p:nvPicPr>
        <p:blipFill rotWithShape="1">
          <a:blip r:embed="rId4">
            <a:alphaModFix/>
          </a:blip>
          <a:srcRect b="0" l="0" r="0" t="0"/>
          <a:stretch/>
        </p:blipFill>
        <p:spPr>
          <a:xfrm>
            <a:off x="3263700" y="4648748"/>
            <a:ext cx="7048701" cy="755505"/>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49" name="Shape 349"/>
        <p:cNvGrpSpPr/>
        <p:nvPr/>
      </p:nvGrpSpPr>
      <p:grpSpPr>
        <a:xfrm>
          <a:off x="0" y="0"/>
          <a:ext cx="0" cy="0"/>
          <a:chOff x="0" y="0"/>
          <a:chExt cx="0" cy="0"/>
        </a:xfrm>
      </p:grpSpPr>
      <p:sp>
        <p:nvSpPr>
          <p:cNvPr id="350" name="Google Shape;350;p108"/>
          <p:cNvSpPr txBox="1"/>
          <p:nvPr/>
        </p:nvSpPr>
        <p:spPr>
          <a:xfrm>
            <a:off x="1600115" y="528789"/>
            <a:ext cx="6685144"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P4-limpiar datos textuales</a:t>
            </a:r>
            <a:endParaRPr/>
          </a:p>
        </p:txBody>
      </p:sp>
      <p:sp>
        <p:nvSpPr>
          <p:cNvPr id="351" name="Google Shape;351;p108"/>
          <p:cNvSpPr txBox="1"/>
          <p:nvPr/>
        </p:nvSpPr>
        <p:spPr>
          <a:xfrm>
            <a:off x="1222114" y="1305298"/>
            <a:ext cx="10969885"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600" u="none" cap="none" strike="noStrike">
                <a:solidFill>
                  <a:srgbClr val="000000"/>
                </a:solidFill>
                <a:latin typeface="Calibri"/>
                <a:ea typeface="Calibri"/>
                <a:cs typeface="Calibri"/>
                <a:sym typeface="Calibri"/>
              </a:rPr>
              <a:t>Antes de aplicar cualquier modelo siempre debemos limpiar lo datos, en este caso eliminaremos los caracteres no deseados</a:t>
            </a:r>
            <a:endParaRPr b="0" i="0" sz="1600" u="none" cap="none" strike="noStrike">
              <a:solidFill>
                <a:srgbClr val="000000"/>
              </a:solidFill>
              <a:latin typeface="Calibri"/>
              <a:ea typeface="Calibri"/>
              <a:cs typeface="Calibri"/>
              <a:sym typeface="Calibri"/>
            </a:endParaRPr>
          </a:p>
        </p:txBody>
      </p:sp>
      <p:sp>
        <p:nvSpPr>
          <p:cNvPr id="352" name="Google Shape;352;p108"/>
          <p:cNvSpPr/>
          <p:nvPr/>
        </p:nvSpPr>
        <p:spPr>
          <a:xfrm>
            <a:off x="1600103" y="1985026"/>
            <a:ext cx="8766000" cy="3534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df.loc[0, 'review'][-50:]</a:t>
            </a:r>
            <a:endParaRPr b="0" i="1" sz="1400" u="none" cap="none" strike="noStrike">
              <a:solidFill>
                <a:srgbClr val="000000"/>
              </a:solidFill>
              <a:latin typeface="Arial"/>
              <a:ea typeface="Arial"/>
              <a:cs typeface="Arial"/>
              <a:sym typeface="Arial"/>
            </a:endParaRPr>
          </a:p>
        </p:txBody>
      </p:sp>
      <p:sp>
        <p:nvSpPr>
          <p:cNvPr id="353" name="Google Shape;353;p108"/>
          <p:cNvSpPr/>
          <p:nvPr/>
        </p:nvSpPr>
        <p:spPr>
          <a:xfrm>
            <a:off x="2704552" y="2540857"/>
            <a:ext cx="6179127"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212121"/>
                </a:solidFill>
                <a:latin typeface="Courier New"/>
                <a:ea typeface="Courier New"/>
                <a:cs typeface="Courier New"/>
                <a:sym typeface="Courier New"/>
              </a:rPr>
              <a:t>"HANK YOU ABC!! Finally I don't have to tape it! :)"</a:t>
            </a:r>
            <a:endParaRPr b="0" i="0" sz="1400" u="none" cap="none" strike="noStrike">
              <a:solidFill>
                <a:srgbClr val="000000"/>
              </a:solidFill>
              <a:latin typeface="Arial"/>
              <a:ea typeface="Arial"/>
              <a:cs typeface="Arial"/>
              <a:sym typeface="Arial"/>
            </a:endParaRPr>
          </a:p>
        </p:txBody>
      </p:sp>
      <p:sp>
        <p:nvSpPr>
          <p:cNvPr id="354" name="Google Shape;354;p108"/>
          <p:cNvSpPr/>
          <p:nvPr/>
        </p:nvSpPr>
        <p:spPr>
          <a:xfrm>
            <a:off x="1600115" y="3855389"/>
            <a:ext cx="8766000" cy="19467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import re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creamos una funcion llamada preprocessor</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def preprocessor(text):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text = re.sub('&lt;[^&gt;]*&gt;', '', text)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emoticons = re.findall('(?::|;|=)(?:-)?(?:\)|\(|D|P)',text)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text = (re.sub('[\W]+', ' ', text.lower()) +' '.join(emoticons).replace('-',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return text</a:t>
            </a:r>
            <a:endParaRPr b="0" i="1" sz="1400" u="none" cap="none" strike="noStrike">
              <a:solidFill>
                <a:srgbClr val="000000"/>
              </a:solidFill>
              <a:latin typeface="Arial"/>
              <a:ea typeface="Arial"/>
              <a:cs typeface="Arial"/>
              <a:sym typeface="Arial"/>
            </a:endParaRPr>
          </a:p>
        </p:txBody>
      </p:sp>
      <p:sp>
        <p:nvSpPr>
          <p:cNvPr id="355" name="Google Shape;355;p108"/>
          <p:cNvSpPr txBox="1"/>
          <p:nvPr/>
        </p:nvSpPr>
        <p:spPr>
          <a:xfrm>
            <a:off x="1222114" y="3191205"/>
            <a:ext cx="10969885" cy="52322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El texto contiene marcadores HTML, signos de puntuación y otros marcadores no alfabéticos.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Eliminaremos los marcadores HTML pero los signos </a:t>
            </a:r>
            <a:r>
              <a:rPr b="1" i="0" lang="es-CO" sz="1400" u="none" cap="none" strike="noStrike">
                <a:solidFill>
                  <a:srgbClr val="000000"/>
                </a:solidFill>
                <a:latin typeface="Arial"/>
                <a:ea typeface="Arial"/>
                <a:cs typeface="Arial"/>
                <a:sym typeface="Arial"/>
              </a:rPr>
              <a:t>NO</a:t>
            </a:r>
            <a:r>
              <a:rPr b="0" i="0" lang="es-CO" sz="1400" u="none" cap="none" strike="noStrike">
                <a:solidFill>
                  <a:srgbClr val="000000"/>
                </a:solidFill>
                <a:latin typeface="Arial"/>
                <a:ea typeface="Arial"/>
                <a:cs typeface="Arial"/>
                <a:sym typeface="Arial"/>
              </a:rPr>
              <a:t> porque pueden representar información semántica útil.</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59" name="Shape 359"/>
        <p:cNvGrpSpPr/>
        <p:nvPr/>
      </p:nvGrpSpPr>
      <p:grpSpPr>
        <a:xfrm>
          <a:off x="0" y="0"/>
          <a:ext cx="0" cy="0"/>
          <a:chOff x="0" y="0"/>
          <a:chExt cx="0" cy="0"/>
        </a:xfrm>
      </p:grpSpPr>
      <p:sp>
        <p:nvSpPr>
          <p:cNvPr id="360" name="Google Shape;360;p109"/>
          <p:cNvSpPr txBox="1"/>
          <p:nvPr/>
        </p:nvSpPr>
        <p:spPr>
          <a:xfrm>
            <a:off x="1600115" y="528789"/>
            <a:ext cx="6685144"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P4-limpiar datos textuales</a:t>
            </a:r>
            <a:endParaRPr/>
          </a:p>
        </p:txBody>
      </p:sp>
      <p:sp>
        <p:nvSpPr>
          <p:cNvPr id="361" name="Google Shape;361;p109"/>
          <p:cNvSpPr txBox="1"/>
          <p:nvPr/>
        </p:nvSpPr>
        <p:spPr>
          <a:xfrm>
            <a:off x="1335000" y="1440765"/>
            <a:ext cx="9144000"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Antes de ejecutar la limpieza en todo el DATASET hagamos una prueba en un texto.</a:t>
            </a:r>
            <a:endParaRPr b="0" i="0" sz="1400" u="none" cap="none" strike="noStrike">
              <a:solidFill>
                <a:srgbClr val="000000"/>
              </a:solidFill>
              <a:latin typeface="Arial"/>
              <a:ea typeface="Arial"/>
              <a:cs typeface="Arial"/>
              <a:sym typeface="Arial"/>
            </a:endParaRPr>
          </a:p>
        </p:txBody>
      </p:sp>
      <p:sp>
        <p:nvSpPr>
          <p:cNvPr id="362" name="Google Shape;362;p109"/>
          <p:cNvSpPr/>
          <p:nvPr/>
        </p:nvSpPr>
        <p:spPr>
          <a:xfrm>
            <a:off x="1713000" y="2353502"/>
            <a:ext cx="8766000" cy="9903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print(df.loc[0, 'review'][-50:])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print("---mismo texto limpiado---")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preprocessor(df.loc[0, 'review'][-50:])</a:t>
            </a:r>
            <a:endParaRPr b="0" i="1" sz="1400" u="none" cap="none" strike="noStrike">
              <a:solidFill>
                <a:srgbClr val="000000"/>
              </a:solidFill>
              <a:latin typeface="Arial"/>
              <a:ea typeface="Arial"/>
              <a:cs typeface="Arial"/>
              <a:sym typeface="Arial"/>
            </a:endParaRPr>
          </a:p>
        </p:txBody>
      </p:sp>
      <p:sp>
        <p:nvSpPr>
          <p:cNvPr id="363" name="Google Shape;363;p109"/>
          <p:cNvSpPr txBox="1"/>
          <p:nvPr/>
        </p:nvSpPr>
        <p:spPr>
          <a:xfrm>
            <a:off x="1335000" y="3630465"/>
            <a:ext cx="9144000"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Aplicamos  la función “preprocessor” a todas las criticas del DATAFRAME.</a:t>
            </a:r>
            <a:endParaRPr b="0" i="0" sz="1400" u="none" cap="none" strike="noStrike">
              <a:solidFill>
                <a:srgbClr val="000000"/>
              </a:solidFill>
              <a:latin typeface="Arial"/>
              <a:ea typeface="Arial"/>
              <a:cs typeface="Arial"/>
              <a:sym typeface="Arial"/>
            </a:endParaRPr>
          </a:p>
        </p:txBody>
      </p:sp>
      <p:sp>
        <p:nvSpPr>
          <p:cNvPr id="364" name="Google Shape;364;p109"/>
          <p:cNvSpPr/>
          <p:nvPr/>
        </p:nvSpPr>
        <p:spPr>
          <a:xfrm>
            <a:off x="1713000" y="4311821"/>
            <a:ext cx="8766000" cy="3711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df['review'] = df['review'].apply(preprocessor)</a:t>
            </a:r>
            <a:endParaRPr b="0" i="1" sz="1400" u="none" cap="none" strike="noStrike">
              <a:solidFill>
                <a:srgbClr val="000000"/>
              </a:solidFill>
              <a:latin typeface="Arial"/>
              <a:ea typeface="Arial"/>
              <a:cs typeface="Arial"/>
              <a:sym typeface="Arial"/>
            </a:endParaRPr>
          </a:p>
        </p:txBody>
      </p:sp>
      <p:sp>
        <p:nvSpPr>
          <p:cNvPr id="365" name="Google Shape;365;p109"/>
          <p:cNvSpPr txBox="1"/>
          <p:nvPr/>
        </p:nvSpPr>
        <p:spPr>
          <a:xfrm>
            <a:off x="1335000" y="5025700"/>
            <a:ext cx="9144000"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Visualicemos un texto para ver si quedo bien.</a:t>
            </a:r>
            <a:endParaRPr b="0" i="0" sz="1400" u="none" cap="none" strike="noStrike">
              <a:solidFill>
                <a:srgbClr val="000000"/>
              </a:solidFill>
              <a:latin typeface="Arial"/>
              <a:ea typeface="Arial"/>
              <a:cs typeface="Arial"/>
              <a:sym typeface="Arial"/>
            </a:endParaRPr>
          </a:p>
        </p:txBody>
      </p:sp>
      <p:sp>
        <p:nvSpPr>
          <p:cNvPr id="366" name="Google Shape;366;p109"/>
          <p:cNvSpPr/>
          <p:nvPr/>
        </p:nvSpPr>
        <p:spPr>
          <a:xfrm>
            <a:off x="1646125" y="5535121"/>
            <a:ext cx="8766000" cy="3711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print(df.loc[0, 'review'])</a:t>
            </a:r>
            <a:endParaRPr b="0" i="1" sz="1400" u="none" cap="none" strike="noStrike">
              <a:solidFill>
                <a:srgbClr val="000000"/>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70" name="Shape 370"/>
        <p:cNvGrpSpPr/>
        <p:nvPr/>
      </p:nvGrpSpPr>
      <p:grpSpPr>
        <a:xfrm>
          <a:off x="0" y="0"/>
          <a:ext cx="0" cy="0"/>
          <a:chOff x="0" y="0"/>
          <a:chExt cx="0" cy="0"/>
        </a:xfrm>
      </p:grpSpPr>
      <p:sp>
        <p:nvSpPr>
          <p:cNvPr id="371" name="Google Shape;371;p110"/>
          <p:cNvSpPr/>
          <p:nvPr/>
        </p:nvSpPr>
        <p:spPr>
          <a:xfrm>
            <a:off x="1713000" y="4231511"/>
            <a:ext cx="8766000" cy="11889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from nltk.stem.porter import PorterStemmer</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porter = PorterStemmer()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def tokenizer_porter(text):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return [porter.stem(word) for word in text.split()]</a:t>
            </a:r>
            <a:endParaRPr b="0" i="1" sz="1400" u="none" cap="none" strike="noStrike">
              <a:solidFill>
                <a:srgbClr val="000000"/>
              </a:solidFill>
              <a:latin typeface="Arial"/>
              <a:ea typeface="Arial"/>
              <a:cs typeface="Arial"/>
              <a:sym typeface="Arial"/>
            </a:endParaRPr>
          </a:p>
        </p:txBody>
      </p:sp>
      <p:sp>
        <p:nvSpPr>
          <p:cNvPr id="372" name="Google Shape;372;p110"/>
          <p:cNvSpPr txBox="1"/>
          <p:nvPr/>
        </p:nvSpPr>
        <p:spPr>
          <a:xfrm>
            <a:off x="1600115" y="528789"/>
            <a:ext cx="6685144"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P4-limpiar datos textuales</a:t>
            </a:r>
            <a:endParaRPr/>
          </a:p>
        </p:txBody>
      </p:sp>
      <p:sp>
        <p:nvSpPr>
          <p:cNvPr id="373" name="Google Shape;373;p110"/>
          <p:cNvSpPr txBox="1"/>
          <p:nvPr/>
        </p:nvSpPr>
        <p:spPr>
          <a:xfrm>
            <a:off x="1439474" y="1398432"/>
            <a:ext cx="10752525"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Una vez se tenga la seguridad que los datos están limpios, se procede a convertir el DATASET en palabras individuales, tomando como método los espacios entre las palabras. </a:t>
            </a:r>
            <a:endParaRPr b="0" i="0" sz="1400" u="none" cap="none" strike="noStrike">
              <a:solidFill>
                <a:srgbClr val="000000"/>
              </a:solidFill>
              <a:latin typeface="Arial"/>
              <a:ea typeface="Arial"/>
              <a:cs typeface="Arial"/>
              <a:sym typeface="Arial"/>
            </a:endParaRPr>
          </a:p>
        </p:txBody>
      </p:sp>
      <p:sp>
        <p:nvSpPr>
          <p:cNvPr id="374" name="Google Shape;374;p110"/>
          <p:cNvSpPr/>
          <p:nvPr/>
        </p:nvSpPr>
        <p:spPr>
          <a:xfrm>
            <a:off x="1841123" y="1983207"/>
            <a:ext cx="8766000" cy="1018916"/>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def tokenizer(text):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return text.split()</a:t>
            </a:r>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tokenizer('runners like running and thus they run')</a:t>
            </a:r>
            <a:endParaRPr b="0" i="1" sz="1400" u="none" cap="none" strike="noStrike">
              <a:solidFill>
                <a:srgbClr val="000000"/>
              </a:solidFill>
              <a:latin typeface="Arial"/>
              <a:ea typeface="Arial"/>
              <a:cs typeface="Arial"/>
              <a:sym typeface="Arial"/>
            </a:endParaRPr>
          </a:p>
        </p:txBody>
      </p:sp>
      <p:sp>
        <p:nvSpPr>
          <p:cNvPr id="375" name="Google Shape;375;p110"/>
          <p:cNvSpPr txBox="1"/>
          <p:nvPr/>
        </p:nvSpPr>
        <p:spPr>
          <a:xfrm>
            <a:off x="1439474" y="3588132"/>
            <a:ext cx="10752525" cy="584775"/>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Existe una técnica mejor llamada “</a:t>
            </a:r>
            <a:r>
              <a:rPr b="1" i="0" lang="es-CO" sz="1600" u="none" cap="none" strike="noStrike">
                <a:solidFill>
                  <a:srgbClr val="000000"/>
                </a:solidFill>
                <a:latin typeface="Calibri"/>
                <a:ea typeface="Calibri"/>
                <a:cs typeface="Calibri"/>
                <a:sym typeface="Calibri"/>
              </a:rPr>
              <a:t>declinación de palabras</a:t>
            </a:r>
            <a:r>
              <a:rPr b="0" i="0" lang="es-CO" sz="1600" u="none" cap="none" strike="noStrike">
                <a:solidFill>
                  <a:srgbClr val="000000"/>
                </a:solidFill>
                <a:latin typeface="Calibri"/>
                <a:ea typeface="Calibri"/>
                <a:cs typeface="Calibri"/>
                <a:sym typeface="Calibri"/>
              </a:rPr>
              <a:t>” o “</a:t>
            </a:r>
            <a:r>
              <a:rPr b="1" i="0" lang="es-CO" sz="1600" u="none" cap="none" strike="noStrike">
                <a:solidFill>
                  <a:srgbClr val="000000"/>
                </a:solidFill>
                <a:latin typeface="Calibri"/>
                <a:ea typeface="Calibri"/>
                <a:cs typeface="Calibri"/>
                <a:sym typeface="Calibri"/>
              </a:rPr>
              <a:t>algoritmo de Porter”</a:t>
            </a:r>
            <a:r>
              <a:rPr b="0" i="0" lang="es-CO" sz="1600" u="none" cap="none" strike="noStrike">
                <a:solidFill>
                  <a:srgbClr val="000000"/>
                </a:solidFill>
                <a:latin typeface="Calibri"/>
                <a:ea typeface="Calibri"/>
                <a:cs typeface="Calibri"/>
                <a:sym typeface="Calibri"/>
              </a:rPr>
              <a:t> que permite mapear las palabras  pero tomando la raíz de la palabra</a:t>
            </a:r>
            <a:endParaRPr b="0" i="0" sz="1400" u="none" cap="none" strike="noStrike">
              <a:solidFill>
                <a:srgbClr val="000000"/>
              </a:solidFill>
              <a:latin typeface="Arial"/>
              <a:ea typeface="Arial"/>
              <a:cs typeface="Arial"/>
              <a:sym typeface="Arial"/>
            </a:endParaRPr>
          </a:p>
        </p:txBody>
      </p:sp>
      <p:sp>
        <p:nvSpPr>
          <p:cNvPr id="376" name="Google Shape;376;p110"/>
          <p:cNvSpPr/>
          <p:nvPr/>
        </p:nvSpPr>
        <p:spPr>
          <a:xfrm>
            <a:off x="2367303" y="3141239"/>
            <a:ext cx="6918199"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000099"/>
                </a:solidFill>
                <a:latin typeface="Courier New"/>
                <a:ea typeface="Courier New"/>
                <a:cs typeface="Courier New"/>
                <a:sym typeface="Courier New"/>
              </a:rPr>
              <a:t>['runners', 'like', 'running', 'and', 'thus', 'they', 'run']</a:t>
            </a:r>
            <a:endParaRPr b="0" i="0" sz="1400" u="none" cap="none" strike="noStrike">
              <a:solidFill>
                <a:srgbClr val="000099"/>
              </a:solidFill>
              <a:latin typeface="Arial"/>
              <a:ea typeface="Arial"/>
              <a:cs typeface="Arial"/>
              <a:sym typeface="Arial"/>
            </a:endParaRPr>
          </a:p>
        </p:txBody>
      </p:sp>
      <p:sp>
        <p:nvSpPr>
          <p:cNvPr id="377" name="Google Shape;377;p110"/>
          <p:cNvSpPr/>
          <p:nvPr/>
        </p:nvSpPr>
        <p:spPr>
          <a:xfrm>
            <a:off x="2741376" y="5623942"/>
            <a:ext cx="7190509"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000099"/>
                </a:solidFill>
                <a:latin typeface="Courier New"/>
                <a:ea typeface="Courier New"/>
                <a:cs typeface="Courier New"/>
                <a:sym typeface="Courier New"/>
              </a:rPr>
              <a:t>['</a:t>
            </a:r>
            <a:r>
              <a:rPr b="1" i="0" lang="es-CO" sz="1800" u="none" cap="none" strike="noStrike">
                <a:solidFill>
                  <a:srgbClr val="000099"/>
                </a:solidFill>
                <a:latin typeface="Courier New"/>
                <a:ea typeface="Courier New"/>
                <a:cs typeface="Courier New"/>
                <a:sym typeface="Courier New"/>
              </a:rPr>
              <a:t>runner</a:t>
            </a:r>
            <a:r>
              <a:rPr b="0" i="0" lang="es-CO" sz="1400" u="none" cap="none" strike="noStrike">
                <a:solidFill>
                  <a:srgbClr val="000099"/>
                </a:solidFill>
                <a:latin typeface="Courier New"/>
                <a:ea typeface="Courier New"/>
                <a:cs typeface="Courier New"/>
                <a:sym typeface="Courier New"/>
              </a:rPr>
              <a:t>', 'like', '</a:t>
            </a:r>
            <a:r>
              <a:rPr b="1" i="0" lang="es-CO" sz="1800" u="none" cap="none" strike="noStrike">
                <a:solidFill>
                  <a:srgbClr val="000099"/>
                </a:solidFill>
                <a:latin typeface="Courier New"/>
                <a:ea typeface="Courier New"/>
                <a:cs typeface="Courier New"/>
                <a:sym typeface="Courier New"/>
              </a:rPr>
              <a:t>run</a:t>
            </a:r>
            <a:r>
              <a:rPr b="0" i="0" lang="es-CO" sz="1400" u="none" cap="none" strike="noStrike">
                <a:solidFill>
                  <a:srgbClr val="000099"/>
                </a:solidFill>
                <a:latin typeface="Courier New"/>
                <a:ea typeface="Courier New"/>
                <a:cs typeface="Courier New"/>
                <a:sym typeface="Courier New"/>
              </a:rPr>
              <a:t>', 'and', '</a:t>
            </a:r>
            <a:r>
              <a:rPr b="1" i="0" lang="es-CO" sz="1800" u="none" cap="none" strike="noStrike">
                <a:solidFill>
                  <a:srgbClr val="FF0000"/>
                </a:solidFill>
                <a:latin typeface="Courier New"/>
                <a:ea typeface="Courier New"/>
                <a:cs typeface="Courier New"/>
                <a:sym typeface="Courier New"/>
              </a:rPr>
              <a:t>thu</a:t>
            </a:r>
            <a:r>
              <a:rPr b="0" i="0" lang="es-CO" sz="1400" u="none" cap="none" strike="noStrike">
                <a:solidFill>
                  <a:srgbClr val="000099"/>
                </a:solidFill>
                <a:latin typeface="Courier New"/>
                <a:ea typeface="Courier New"/>
                <a:cs typeface="Courier New"/>
                <a:sym typeface="Courier New"/>
              </a:rPr>
              <a:t>', 'they', 'run']</a:t>
            </a:r>
            <a:endParaRPr b="0" i="0" sz="1400" u="none" cap="none" strike="noStrike">
              <a:solidFill>
                <a:srgbClr val="000099"/>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81" name="Shape 381"/>
        <p:cNvGrpSpPr/>
        <p:nvPr/>
      </p:nvGrpSpPr>
      <p:grpSpPr>
        <a:xfrm>
          <a:off x="0" y="0"/>
          <a:ext cx="0" cy="0"/>
          <a:chOff x="0" y="0"/>
          <a:chExt cx="0" cy="0"/>
        </a:xfrm>
      </p:grpSpPr>
      <p:sp>
        <p:nvSpPr>
          <p:cNvPr id="382" name="Google Shape;382;p111"/>
          <p:cNvSpPr txBox="1"/>
          <p:nvPr/>
        </p:nvSpPr>
        <p:spPr>
          <a:xfrm>
            <a:off x="1600115" y="528789"/>
            <a:ext cx="6685144"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P4-limpiar datos textuales</a:t>
            </a:r>
            <a:endParaRPr/>
          </a:p>
        </p:txBody>
      </p:sp>
      <p:sp>
        <p:nvSpPr>
          <p:cNvPr id="383" name="Google Shape;383;p111"/>
          <p:cNvSpPr txBox="1"/>
          <p:nvPr/>
        </p:nvSpPr>
        <p:spPr>
          <a:xfrm>
            <a:off x="1202267" y="1347631"/>
            <a:ext cx="9144000" cy="156966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En cuanto a algoritmos de declinación  el “</a:t>
            </a:r>
            <a:r>
              <a:rPr b="1" i="0" lang="es-CO" sz="1600" u="none" cap="none" strike="noStrike">
                <a:solidFill>
                  <a:srgbClr val="000000"/>
                </a:solidFill>
                <a:latin typeface="Calibri"/>
                <a:ea typeface="Calibri"/>
                <a:cs typeface="Calibri"/>
                <a:sym typeface="Calibri"/>
              </a:rPr>
              <a:t>algoritmo porter</a:t>
            </a:r>
            <a:r>
              <a:rPr b="0" i="0" lang="es-CO" sz="1600" u="none" cap="none" strike="noStrike">
                <a:solidFill>
                  <a:srgbClr val="000000"/>
                </a:solidFill>
                <a:latin typeface="Calibri"/>
                <a:ea typeface="Calibri"/>
                <a:cs typeface="Calibri"/>
                <a:sym typeface="Calibri"/>
              </a:rPr>
              <a:t>” es uno de los más antiguos y más sencillos, pero no el más eficiente.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Existen unos mejore como el snowball (porter2 o en ingles stemmer) y el Lancaster (paice/ husk stemmer)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Para usarlos es necesario instalar el paquete </a:t>
            </a:r>
            <a:r>
              <a:rPr b="1" i="0" lang="es-CO" sz="1600" u="none" cap="none" strike="noStrike">
                <a:solidFill>
                  <a:srgbClr val="000000"/>
                </a:solidFill>
                <a:latin typeface="Calibri"/>
                <a:ea typeface="Calibri"/>
                <a:cs typeface="Calibri"/>
                <a:sym typeface="Calibri"/>
              </a:rPr>
              <a:t>nltk:</a:t>
            </a:r>
            <a:endParaRPr b="0" i="0" sz="1600" u="none" cap="none" strike="noStrike">
              <a:solidFill>
                <a:srgbClr val="000000"/>
              </a:solidFill>
              <a:latin typeface="Calibri"/>
              <a:ea typeface="Calibri"/>
              <a:cs typeface="Calibri"/>
              <a:sym typeface="Calibri"/>
            </a:endParaRPr>
          </a:p>
        </p:txBody>
      </p:sp>
      <p:sp>
        <p:nvSpPr>
          <p:cNvPr id="384" name="Google Shape;384;p111"/>
          <p:cNvSpPr/>
          <p:nvPr/>
        </p:nvSpPr>
        <p:spPr>
          <a:xfrm>
            <a:off x="1533092" y="3376665"/>
            <a:ext cx="8766000" cy="3243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pip install nltk</a:t>
            </a:r>
            <a:endParaRPr b="0" i="1" sz="1400" u="none" cap="none" strike="noStrike">
              <a:solidFill>
                <a:srgbClr val="000000"/>
              </a:solidFill>
              <a:latin typeface="Arial"/>
              <a:ea typeface="Arial"/>
              <a:cs typeface="Arial"/>
              <a:sym typeface="Arial"/>
            </a:endParaRPr>
          </a:p>
        </p:txBody>
      </p:sp>
      <p:sp>
        <p:nvSpPr>
          <p:cNvPr id="385" name="Google Shape;385;p111"/>
          <p:cNvSpPr/>
          <p:nvPr/>
        </p:nvSpPr>
        <p:spPr>
          <a:xfrm>
            <a:off x="1202268" y="3951048"/>
            <a:ext cx="7566495"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Una vez instalado se debe descargar los componentes necesarios para trabajar con NLTK</a:t>
            </a:r>
            <a:endParaRPr b="0" i="0" sz="1600" u="none" cap="none" strike="noStrike">
              <a:solidFill>
                <a:srgbClr val="000000"/>
              </a:solidFill>
              <a:latin typeface="Calibri"/>
              <a:ea typeface="Calibri"/>
              <a:cs typeface="Calibri"/>
              <a:sym typeface="Calibri"/>
            </a:endParaRPr>
          </a:p>
        </p:txBody>
      </p:sp>
      <p:sp>
        <p:nvSpPr>
          <p:cNvPr id="386" name="Google Shape;386;p111"/>
          <p:cNvSpPr/>
          <p:nvPr/>
        </p:nvSpPr>
        <p:spPr>
          <a:xfrm>
            <a:off x="1467092" y="4539670"/>
            <a:ext cx="8766000" cy="10092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import nltk</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#nltk.download(“all")</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#nltk.download("popular")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nltk.download("stopwords")</a:t>
            </a:r>
            <a:endParaRPr b="0" i="1" sz="1400" u="none" cap="none" strike="noStrike">
              <a:solidFill>
                <a:srgbClr val="000000"/>
              </a:solidFill>
              <a:latin typeface="Arial"/>
              <a:ea typeface="Arial"/>
              <a:cs typeface="Arial"/>
              <a:sym typeface="Arial"/>
            </a:endParaRPr>
          </a:p>
        </p:txBody>
      </p:sp>
      <p:sp>
        <p:nvSpPr>
          <p:cNvPr id="387" name="Google Shape;387;p111"/>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88" name="Google Shape;388;p111"/>
          <p:cNvSpPr txBox="1"/>
          <p:nvPr/>
        </p:nvSpPr>
        <p:spPr>
          <a:xfrm>
            <a:off x="8720961" y="704910"/>
            <a:ext cx="292232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Cargando librerías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4" name="Shape 104"/>
        <p:cNvGrpSpPr/>
        <p:nvPr/>
      </p:nvGrpSpPr>
      <p:grpSpPr>
        <a:xfrm>
          <a:off x="0" y="0"/>
          <a:ext cx="0" cy="0"/>
          <a:chOff x="0" y="0"/>
          <a:chExt cx="0" cy="0"/>
        </a:xfrm>
      </p:grpSpPr>
      <p:sp>
        <p:nvSpPr>
          <p:cNvPr id="105" name="Google Shape;105;p16"/>
          <p:cNvSpPr txBox="1"/>
          <p:nvPr/>
        </p:nvSpPr>
        <p:spPr>
          <a:xfrm>
            <a:off x="4074701" y="1130171"/>
            <a:ext cx="4042598" cy="992549"/>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6000" u="sng" cap="none" strike="noStrike">
                <a:solidFill>
                  <a:srgbClr val="99151A"/>
                </a:solidFill>
                <a:latin typeface="Calibri"/>
                <a:ea typeface="Calibri"/>
                <a:cs typeface="Calibri"/>
                <a:sym typeface="Calibri"/>
              </a:rPr>
              <a:t>CONTENIDO</a:t>
            </a:r>
            <a:endParaRPr b="1" i="0" sz="6000" u="sng" cap="none" strike="noStrike">
              <a:solidFill>
                <a:srgbClr val="99151A"/>
              </a:solidFill>
              <a:latin typeface="Calibri"/>
              <a:ea typeface="Calibri"/>
              <a:cs typeface="Calibri"/>
              <a:sym typeface="Calibri"/>
            </a:endParaRPr>
          </a:p>
        </p:txBody>
      </p:sp>
      <p:sp>
        <p:nvSpPr>
          <p:cNvPr id="106" name="Google Shape;106;p16"/>
          <p:cNvSpPr/>
          <p:nvPr/>
        </p:nvSpPr>
        <p:spPr>
          <a:xfrm>
            <a:off x="815789" y="3275111"/>
            <a:ext cx="8209678" cy="175432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800" u="none" cap="none" strike="noStrike">
                <a:solidFill>
                  <a:schemeClr val="dk1"/>
                </a:solidFill>
                <a:latin typeface="Calibri"/>
                <a:ea typeface="Calibri"/>
                <a:cs typeface="Calibri"/>
                <a:sym typeface="Calibri"/>
              </a:rPr>
              <a:t>Análisis de sentimientos usando:</a:t>
            </a:r>
            <a:endParaRPr/>
          </a:p>
          <a:p>
            <a:pPr indent="0" lvl="0" marL="0" marR="0" rtl="0" algn="l">
              <a:lnSpc>
                <a:spcPct val="100000"/>
              </a:lnSpc>
              <a:spcBef>
                <a:spcPts val="0"/>
              </a:spcBef>
              <a:spcAft>
                <a:spcPts val="0"/>
              </a:spcAft>
              <a:buNone/>
            </a:pPr>
            <a:r>
              <a:rPr b="0" i="0" lang="es-CO" sz="1800" u="none" cap="none" strike="noStrike">
                <a:solidFill>
                  <a:schemeClr val="dk1"/>
                </a:solidFill>
                <a:latin typeface="Calibri"/>
                <a:ea typeface="Calibri"/>
                <a:cs typeface="Calibri"/>
                <a:sym typeface="Calibri"/>
              </a:rPr>
              <a:t> </a:t>
            </a:r>
            <a:endParaRPr/>
          </a:p>
          <a:p>
            <a:pPr indent="-285750" lvl="0" marL="285750" marR="0" rtl="0" algn="l">
              <a:lnSpc>
                <a:spcPct val="100000"/>
              </a:lnSpc>
              <a:spcBef>
                <a:spcPts val="0"/>
              </a:spcBef>
              <a:spcAft>
                <a:spcPts val="0"/>
              </a:spcAft>
              <a:buClr>
                <a:srgbClr val="000000"/>
              </a:buClr>
              <a:buSzPts val="1800"/>
              <a:buFont typeface="Arial"/>
              <a:buChar char="•"/>
            </a:pPr>
            <a:r>
              <a:rPr b="0" i="0" lang="es-CO" sz="1800" u="none" cap="none" strike="noStrike">
                <a:solidFill>
                  <a:schemeClr val="dk1"/>
                </a:solidFill>
                <a:latin typeface="Calibri"/>
                <a:ea typeface="Calibri"/>
                <a:cs typeface="Calibri"/>
                <a:sym typeface="Calibri"/>
              </a:rPr>
              <a:t>Dataset estático.</a:t>
            </a:r>
            <a:endParaRPr/>
          </a:p>
          <a:p>
            <a:pPr indent="-171450" lvl="0" marL="28575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Calibri"/>
              <a:ea typeface="Calibri"/>
              <a:cs typeface="Calibri"/>
              <a:sym typeface="Calibri"/>
            </a:endParaRPr>
          </a:p>
          <a:p>
            <a:pPr indent="-285750" lvl="0" marL="285750" marR="0" rtl="0" algn="l">
              <a:lnSpc>
                <a:spcPct val="100000"/>
              </a:lnSpc>
              <a:spcBef>
                <a:spcPts val="0"/>
              </a:spcBef>
              <a:spcAft>
                <a:spcPts val="0"/>
              </a:spcAft>
              <a:buClr>
                <a:srgbClr val="000000"/>
              </a:buClr>
              <a:buSzPts val="1800"/>
              <a:buFont typeface="Arial"/>
              <a:buChar char="•"/>
            </a:pPr>
            <a:r>
              <a:rPr b="0" i="0" lang="es-CO" sz="1800" u="none" cap="none" strike="noStrike">
                <a:solidFill>
                  <a:schemeClr val="dk1"/>
                </a:solidFill>
                <a:latin typeface="Calibri"/>
                <a:ea typeface="Calibri"/>
                <a:cs typeface="Calibri"/>
                <a:sym typeface="Calibri"/>
              </a:rPr>
              <a:t>Dataset de Twitter.</a:t>
            </a:r>
            <a:endParaRPr/>
          </a:p>
          <a:p>
            <a:pPr indent="-171450" lvl="0" marL="28575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392" name="Shape 392"/>
        <p:cNvGrpSpPr/>
        <p:nvPr/>
      </p:nvGrpSpPr>
      <p:grpSpPr>
        <a:xfrm>
          <a:off x="0" y="0"/>
          <a:ext cx="0" cy="0"/>
          <a:chOff x="0" y="0"/>
          <a:chExt cx="0" cy="0"/>
        </a:xfrm>
      </p:grpSpPr>
      <p:sp>
        <p:nvSpPr>
          <p:cNvPr id="393" name="Google Shape;393;p112"/>
          <p:cNvSpPr txBox="1"/>
          <p:nvPr/>
        </p:nvSpPr>
        <p:spPr>
          <a:xfrm>
            <a:off x="1600115" y="528789"/>
            <a:ext cx="6685144"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P4-limpiar datos textuales</a:t>
            </a:r>
            <a:endParaRPr/>
          </a:p>
        </p:txBody>
      </p:sp>
      <p:sp>
        <p:nvSpPr>
          <p:cNvPr id="394" name="Google Shape;394;p112"/>
          <p:cNvSpPr txBox="1"/>
          <p:nvPr/>
        </p:nvSpPr>
        <p:spPr>
          <a:xfrm>
            <a:off x="1202266" y="1271431"/>
            <a:ext cx="9144000"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Una vez descargado  los paquetes necesarios podremos  eliminar palabras vacías para el</a:t>
            </a:r>
            <a:r>
              <a:rPr b="1" i="0" lang="es-CO" sz="1800" u="none" cap="none" strike="noStrike">
                <a:solidFill>
                  <a:srgbClr val="FF0000"/>
                </a:solidFill>
                <a:latin typeface="Calibri"/>
                <a:ea typeface="Calibri"/>
                <a:cs typeface="Calibri"/>
                <a:sym typeface="Calibri"/>
              </a:rPr>
              <a:t> idioma inglés</a:t>
            </a:r>
            <a:r>
              <a:rPr b="0" i="0" lang="es-CO" sz="1600" u="none" cap="none" strike="noStrike">
                <a:solidFill>
                  <a:srgbClr val="000000"/>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
        <p:nvSpPr>
          <p:cNvPr id="395" name="Google Shape;395;p112"/>
          <p:cNvSpPr/>
          <p:nvPr/>
        </p:nvSpPr>
        <p:spPr>
          <a:xfrm>
            <a:off x="1202267" y="4483914"/>
            <a:ext cx="6697667" cy="107721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Como vemos se ejecutan dos procesos: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Calibri"/>
              <a:ea typeface="Calibri"/>
              <a:cs typeface="Calibri"/>
              <a:sym typeface="Calibri"/>
            </a:endParaRPr>
          </a:p>
          <a:p>
            <a:pPr indent="-285750" lvl="0" marL="285750" marR="0" rtl="0" algn="l">
              <a:lnSpc>
                <a:spcPct val="100000"/>
              </a:lnSpc>
              <a:spcBef>
                <a:spcPts val="0"/>
              </a:spcBef>
              <a:spcAft>
                <a:spcPts val="0"/>
              </a:spcAft>
              <a:buClr>
                <a:srgbClr val="000000"/>
              </a:buClr>
              <a:buSzPts val="1600"/>
              <a:buFont typeface="Arial"/>
              <a:buChar char="•"/>
            </a:pPr>
            <a:r>
              <a:rPr b="0" i="0" lang="es-CO" sz="1600" u="none" cap="none" strike="noStrike">
                <a:solidFill>
                  <a:srgbClr val="000000"/>
                </a:solidFill>
                <a:latin typeface="Calibri"/>
                <a:ea typeface="Calibri"/>
                <a:cs typeface="Calibri"/>
                <a:sym typeface="Calibri"/>
              </a:rPr>
              <a:t>Tomar la raíz de las palabras.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Arial"/>
              <a:buChar char="•"/>
            </a:pPr>
            <a:r>
              <a:rPr b="0" i="0" lang="es-CO" sz="1600" u="none" cap="none" strike="noStrike">
                <a:solidFill>
                  <a:srgbClr val="000000"/>
                </a:solidFill>
                <a:latin typeface="Calibri"/>
                <a:ea typeface="Calibri"/>
                <a:cs typeface="Calibri"/>
                <a:sym typeface="Calibri"/>
              </a:rPr>
              <a:t>Eliminar palabras que no son relevantes para el idioma ingles (</a:t>
            </a:r>
            <a:r>
              <a:rPr b="1" i="0" lang="es-CO" sz="1600" u="none" cap="none" strike="noStrike">
                <a:solidFill>
                  <a:srgbClr val="000000"/>
                </a:solidFill>
                <a:latin typeface="Calibri"/>
                <a:ea typeface="Calibri"/>
                <a:cs typeface="Calibri"/>
                <a:sym typeface="Calibri"/>
              </a:rPr>
              <a:t>“a”</a:t>
            </a:r>
            <a:r>
              <a:rPr b="0" i="0" lang="es-CO" sz="1600" u="none" cap="none" strike="noStrike">
                <a:solidFill>
                  <a:srgbClr val="000000"/>
                </a:solidFill>
                <a:latin typeface="Calibri"/>
                <a:ea typeface="Calibri"/>
                <a:cs typeface="Calibri"/>
                <a:sym typeface="Calibri"/>
              </a:rPr>
              <a:t> y </a:t>
            </a:r>
            <a:r>
              <a:rPr b="1" i="0" lang="es-CO" sz="1600" u="none" cap="none" strike="noStrike">
                <a:solidFill>
                  <a:srgbClr val="000000"/>
                </a:solidFill>
                <a:latin typeface="Calibri"/>
                <a:ea typeface="Calibri"/>
                <a:cs typeface="Calibri"/>
                <a:sym typeface="Calibri"/>
              </a:rPr>
              <a:t>“and”</a:t>
            </a:r>
            <a:r>
              <a:rPr b="0" i="0" lang="es-CO" sz="1600" u="none" cap="none" strike="noStrike">
                <a:solidFill>
                  <a:srgbClr val="000000"/>
                </a:solidFill>
                <a:latin typeface="Calibri"/>
                <a:ea typeface="Calibri"/>
                <a:cs typeface="Calibri"/>
                <a:sym typeface="Calibri"/>
              </a:rPr>
              <a:t>)</a:t>
            </a:r>
            <a:endParaRPr b="0" i="0" sz="1600" u="none" cap="none" strike="noStrike">
              <a:solidFill>
                <a:srgbClr val="000000"/>
              </a:solidFill>
              <a:latin typeface="Calibri"/>
              <a:ea typeface="Calibri"/>
              <a:cs typeface="Calibri"/>
              <a:sym typeface="Calibri"/>
            </a:endParaRPr>
          </a:p>
        </p:txBody>
      </p:sp>
      <p:sp>
        <p:nvSpPr>
          <p:cNvPr id="396" name="Google Shape;396;p112"/>
          <p:cNvSpPr/>
          <p:nvPr/>
        </p:nvSpPr>
        <p:spPr>
          <a:xfrm>
            <a:off x="1580266" y="1884706"/>
            <a:ext cx="8766000" cy="1637059"/>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from nltk.corpus import stopwords</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stop = stopwords.words('english')</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[w for w in tokenizer_porter('a runner likes running and runs a lot')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if w not in stop]</a:t>
            </a:r>
            <a:endParaRPr b="0" i="1" sz="1400" u="none" cap="none" strike="noStrike">
              <a:solidFill>
                <a:srgbClr val="000000"/>
              </a:solidFill>
              <a:latin typeface="Arial"/>
              <a:ea typeface="Arial"/>
              <a:cs typeface="Arial"/>
              <a:sym typeface="Arial"/>
            </a:endParaRPr>
          </a:p>
        </p:txBody>
      </p:sp>
      <p:sp>
        <p:nvSpPr>
          <p:cNvPr id="397" name="Google Shape;397;p112"/>
          <p:cNvSpPr/>
          <p:nvPr/>
        </p:nvSpPr>
        <p:spPr>
          <a:xfrm>
            <a:off x="3324374" y="3940624"/>
            <a:ext cx="4373313"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000099"/>
                </a:solidFill>
                <a:latin typeface="Courier New"/>
                <a:ea typeface="Courier New"/>
                <a:cs typeface="Courier New"/>
                <a:sym typeface="Courier New"/>
              </a:rPr>
              <a:t>['runner', 'like', 'run', 'run', 'lot']</a:t>
            </a:r>
            <a:endParaRPr b="0" i="0" sz="1400" u="none" cap="none" strike="noStrike">
              <a:solidFill>
                <a:srgbClr val="000099"/>
              </a:solidFill>
              <a:latin typeface="Arial"/>
              <a:ea typeface="Arial"/>
              <a:cs typeface="Arial"/>
              <a:sym typeface="Arial"/>
            </a:endParaRPr>
          </a:p>
        </p:txBody>
      </p:sp>
      <p:sp>
        <p:nvSpPr>
          <p:cNvPr id="398" name="Google Shape;398;p112"/>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399" name="Google Shape;399;p112"/>
          <p:cNvSpPr txBox="1"/>
          <p:nvPr/>
        </p:nvSpPr>
        <p:spPr>
          <a:xfrm>
            <a:off x="8720961" y="704910"/>
            <a:ext cx="292232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Palabras en ingles.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03" name="Shape 403"/>
        <p:cNvGrpSpPr/>
        <p:nvPr/>
      </p:nvGrpSpPr>
      <p:grpSpPr>
        <a:xfrm>
          <a:off x="0" y="0"/>
          <a:ext cx="0" cy="0"/>
          <a:chOff x="0" y="0"/>
          <a:chExt cx="0" cy="0"/>
        </a:xfrm>
      </p:grpSpPr>
      <p:sp>
        <p:nvSpPr>
          <p:cNvPr id="404" name="Google Shape;404;p113"/>
          <p:cNvSpPr txBox="1"/>
          <p:nvPr/>
        </p:nvSpPr>
        <p:spPr>
          <a:xfrm>
            <a:off x="1523916" y="401347"/>
            <a:ext cx="6951218"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0D5274"/>
                </a:solidFill>
                <a:latin typeface="Calibri"/>
                <a:ea typeface="Calibri"/>
                <a:cs typeface="Calibri"/>
                <a:sym typeface="Calibri"/>
              </a:rPr>
              <a:t>Análisis de sentimientos: P5-entrenar un modelo de regresión logística</a:t>
            </a:r>
            <a:endParaRPr/>
          </a:p>
        </p:txBody>
      </p:sp>
      <p:sp>
        <p:nvSpPr>
          <p:cNvPr id="405" name="Google Shape;405;p113"/>
          <p:cNvSpPr txBox="1"/>
          <p:nvPr/>
        </p:nvSpPr>
        <p:spPr>
          <a:xfrm>
            <a:off x="1145916" y="4070017"/>
            <a:ext cx="9144000"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Dividiremos el DATAFRAME en 25000 documentos para entrenar y 25000 para probar. </a:t>
            </a:r>
            <a:endParaRPr b="0" i="0" sz="1400" u="none" cap="none" strike="noStrike">
              <a:solidFill>
                <a:srgbClr val="000000"/>
              </a:solidFill>
              <a:latin typeface="Arial"/>
              <a:ea typeface="Arial"/>
              <a:cs typeface="Arial"/>
              <a:sym typeface="Arial"/>
            </a:endParaRPr>
          </a:p>
        </p:txBody>
      </p:sp>
      <p:sp>
        <p:nvSpPr>
          <p:cNvPr id="406" name="Google Shape;406;p113"/>
          <p:cNvSpPr/>
          <p:nvPr/>
        </p:nvSpPr>
        <p:spPr>
          <a:xfrm>
            <a:off x="1236068" y="1391087"/>
            <a:ext cx="10955932" cy="89251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Definimos las librerías y paquetes que necesitaremos, en este caso usaremos una librería nueva llamada </a:t>
            </a:r>
            <a:r>
              <a:rPr b="1" i="0" lang="es-CO" sz="1600" u="none" cap="none" strike="noStrike">
                <a:solidFill>
                  <a:srgbClr val="000000"/>
                </a:solidFill>
                <a:latin typeface="Calibri"/>
                <a:ea typeface="Calibri"/>
                <a:cs typeface="Calibri"/>
                <a:sym typeface="Calibri"/>
              </a:rPr>
              <a:t>GridSearchCV</a:t>
            </a:r>
            <a:r>
              <a:rPr b="0" i="0" lang="es-CO" sz="1600" u="none" cap="none" strike="noStrike">
                <a:solidFill>
                  <a:srgbClr val="000000"/>
                </a:solidFill>
                <a:latin typeface="Calibri"/>
                <a:ea typeface="Calibri"/>
                <a:cs typeface="Calibri"/>
                <a:sym typeface="Calibri"/>
              </a:rPr>
              <a:t> para encontrar el conjunto de parámetros óptimo para nuestro  modelo de </a:t>
            </a:r>
            <a:r>
              <a:rPr b="1" i="0" lang="es-CO" sz="1800" u="none" cap="none" strike="noStrike">
                <a:solidFill>
                  <a:srgbClr val="000000"/>
                </a:solidFill>
                <a:latin typeface="Calibri"/>
                <a:ea typeface="Calibri"/>
                <a:cs typeface="Calibri"/>
                <a:sym typeface="Calibri"/>
              </a:rPr>
              <a:t>regresión logística </a:t>
            </a:r>
            <a:r>
              <a:rPr b="0" i="0" lang="es-CO" sz="1600" u="none" cap="none" strike="noStrike">
                <a:solidFill>
                  <a:srgbClr val="000000"/>
                </a:solidFill>
                <a:latin typeface="Calibri"/>
                <a:ea typeface="Calibri"/>
                <a:cs typeface="Calibri"/>
                <a:sym typeface="Calibri"/>
              </a:rPr>
              <a:t>mediante una validación cruzada de 5 iteraciones</a:t>
            </a:r>
            <a:endParaRPr b="0" i="0" sz="1600" u="none" cap="none" strike="noStrike">
              <a:solidFill>
                <a:srgbClr val="000000"/>
              </a:solidFill>
              <a:latin typeface="Calibri"/>
              <a:ea typeface="Calibri"/>
              <a:cs typeface="Calibri"/>
              <a:sym typeface="Calibri"/>
            </a:endParaRPr>
          </a:p>
        </p:txBody>
      </p:sp>
      <p:sp>
        <p:nvSpPr>
          <p:cNvPr id="407" name="Google Shape;407;p113"/>
          <p:cNvSpPr/>
          <p:nvPr/>
        </p:nvSpPr>
        <p:spPr>
          <a:xfrm>
            <a:off x="1523916" y="4678988"/>
            <a:ext cx="8766000" cy="1312859"/>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separamos los datos de entrenamiento y de pruebas</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X_train = df.loc[:25000, 'review'].values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y_train = df.loc[:25000, 'sentiment'].values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X_test = df.loc[25000:, 'review'].values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y_test = df.loc[25000:, 'sentiment'].values</a:t>
            </a:r>
            <a:endParaRPr b="0" i="1" sz="1400" u="none" cap="none" strike="noStrike">
              <a:solidFill>
                <a:srgbClr val="000000"/>
              </a:solidFill>
              <a:latin typeface="Arial"/>
              <a:ea typeface="Arial"/>
              <a:cs typeface="Arial"/>
              <a:sym typeface="Arial"/>
            </a:endParaRPr>
          </a:p>
        </p:txBody>
      </p:sp>
      <p:sp>
        <p:nvSpPr>
          <p:cNvPr id="408" name="Google Shape;408;p113"/>
          <p:cNvSpPr/>
          <p:nvPr/>
        </p:nvSpPr>
        <p:spPr>
          <a:xfrm>
            <a:off x="1523916" y="2420002"/>
            <a:ext cx="10591884" cy="1379558"/>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from sklearn.pipeline import Pipeline                         # permite implementar métodos de ajuste y transformación</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from sklearn.linear_model import LogisticRegression           # modelo de regresión logistica</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from sklearn.feature_extraction.text import TfidfVectorizer   #conversor de texto a vector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from sklearn.model_selection import GridSearchCV              #búsqueda de cuadrícula con validación cruzada (para usar con regresión logistica)</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12" name="Shape 412"/>
        <p:cNvGrpSpPr/>
        <p:nvPr/>
      </p:nvGrpSpPr>
      <p:grpSpPr>
        <a:xfrm>
          <a:off x="0" y="0"/>
          <a:ext cx="0" cy="0"/>
          <a:chOff x="0" y="0"/>
          <a:chExt cx="0" cy="0"/>
        </a:xfrm>
      </p:grpSpPr>
      <p:sp>
        <p:nvSpPr>
          <p:cNvPr id="413" name="Google Shape;413;p114"/>
          <p:cNvSpPr txBox="1"/>
          <p:nvPr/>
        </p:nvSpPr>
        <p:spPr>
          <a:xfrm>
            <a:off x="1523916" y="401347"/>
            <a:ext cx="6951218"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0D5274"/>
                </a:solidFill>
                <a:latin typeface="Calibri"/>
                <a:ea typeface="Calibri"/>
                <a:cs typeface="Calibri"/>
                <a:sym typeface="Calibri"/>
              </a:rPr>
              <a:t>Análisis de sentimientos: P5-entrenar un modelo de regresión logística</a:t>
            </a:r>
            <a:endParaRPr/>
          </a:p>
        </p:txBody>
      </p:sp>
      <p:sp>
        <p:nvSpPr>
          <p:cNvPr id="414" name="Google Shape;414;p114"/>
          <p:cNvSpPr txBox="1"/>
          <p:nvPr/>
        </p:nvSpPr>
        <p:spPr>
          <a:xfrm>
            <a:off x="1524000" y="1069871"/>
            <a:ext cx="10668000" cy="153884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Le definimos los parámetros globales para hacer la regresión logística, primero que c</a:t>
            </a:r>
            <a:r>
              <a:rPr b="0" i="0" lang="es-CO" sz="1400" u="none" cap="none" strike="noStrike">
                <a:solidFill>
                  <a:srgbClr val="000000"/>
                </a:solidFill>
                <a:latin typeface="Calibri"/>
                <a:ea typeface="Calibri"/>
                <a:cs typeface="Calibri"/>
                <a:sym typeface="Calibri"/>
              </a:rPr>
              <a:t>onvierta una colección de documentos en bruto en una matriz de características TF-IDF.</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t/>
            </a:r>
            <a:endParaRPr b="1" i="1" sz="1600" u="none" cap="none" strike="noStrike">
              <a:solidFill>
                <a:srgbClr val="000000"/>
              </a:solidFill>
              <a:latin typeface="Calibri"/>
              <a:ea typeface="Calibri"/>
              <a:cs typeface="Calibri"/>
              <a:sym typeface="Calibri"/>
            </a:endParaRPr>
          </a:p>
          <a:p>
            <a:pPr indent="0" lvl="0" marL="0" marR="0" rtl="0" algn="ctr">
              <a:lnSpc>
                <a:spcPct val="100000"/>
              </a:lnSpc>
              <a:spcBef>
                <a:spcPts val="0"/>
              </a:spcBef>
              <a:spcAft>
                <a:spcPts val="0"/>
              </a:spcAft>
              <a:buNone/>
            </a:pPr>
            <a:r>
              <a:rPr b="1" i="1" lang="es-CO" sz="1600" u="none" cap="none" strike="noStrike">
                <a:solidFill>
                  <a:srgbClr val="000000"/>
                </a:solidFill>
                <a:latin typeface="Calibri"/>
                <a:ea typeface="Calibri"/>
                <a:cs typeface="Calibri"/>
                <a:sym typeface="Calibri"/>
              </a:rPr>
              <a:t>TfidfVectorizer</a:t>
            </a:r>
            <a:r>
              <a:rPr b="0" i="1" lang="es-CO" sz="1600" u="none" cap="none" strike="noStrike">
                <a:solidFill>
                  <a:srgbClr val="000000"/>
                </a:solidFill>
                <a:latin typeface="Calibri"/>
                <a:ea typeface="Calibri"/>
                <a:cs typeface="Calibri"/>
                <a:sym typeface="Calibri"/>
              </a:rPr>
              <a:t> hace lo mismo que  </a:t>
            </a:r>
            <a:r>
              <a:rPr b="1" i="1" lang="es-CO" sz="1600" u="none" cap="none" strike="noStrike">
                <a:solidFill>
                  <a:srgbClr val="000000"/>
                </a:solidFill>
                <a:latin typeface="Calibri"/>
                <a:ea typeface="Calibri"/>
                <a:cs typeface="Calibri"/>
                <a:sym typeface="Calibri"/>
              </a:rPr>
              <a:t>CountVectorizer</a:t>
            </a:r>
            <a:r>
              <a:rPr b="0" i="1" lang="es-CO" sz="1600" u="none" cap="none" strike="noStrike">
                <a:solidFill>
                  <a:srgbClr val="000000"/>
                </a:solidFill>
                <a:latin typeface="Calibri"/>
                <a:ea typeface="Calibri"/>
                <a:cs typeface="Calibri"/>
                <a:sym typeface="Calibri"/>
              </a:rPr>
              <a:t>  y </a:t>
            </a:r>
            <a:r>
              <a:rPr b="1" i="1" lang="es-CO" sz="1600" u="none" cap="none" strike="noStrike">
                <a:solidFill>
                  <a:srgbClr val="000000"/>
                </a:solidFill>
                <a:latin typeface="Calibri"/>
                <a:ea typeface="Calibri"/>
                <a:cs typeface="Calibri"/>
                <a:sym typeface="Calibri"/>
              </a:rPr>
              <a:t>Tfidftransformer</a:t>
            </a:r>
            <a:endParaRPr b="1" i="1" sz="1600" u="none" cap="none" strike="noStrike">
              <a:solidFill>
                <a:srgbClr val="000000"/>
              </a:solidFill>
              <a:latin typeface="Calibri"/>
              <a:ea typeface="Calibri"/>
              <a:cs typeface="Calibri"/>
              <a:sym typeface="Calibri"/>
            </a:endParaRPr>
          </a:p>
          <a:p>
            <a:pPr indent="0" lvl="0" marL="0" marR="0" rtl="0" algn="ctr">
              <a:lnSpc>
                <a:spcPct val="100000"/>
              </a:lnSpc>
              <a:spcBef>
                <a:spcPts val="0"/>
              </a:spcBef>
              <a:spcAft>
                <a:spcPts val="0"/>
              </a:spcAft>
              <a:buNone/>
            </a:pPr>
            <a:r>
              <a:t/>
            </a:r>
            <a:endParaRPr b="1" i="1" sz="1600" u="none" cap="none" strike="noStrike">
              <a:solidFill>
                <a:srgbClr val="000000"/>
              </a:solidFill>
              <a:latin typeface="Calibri"/>
              <a:ea typeface="Calibri"/>
              <a:cs typeface="Calibri"/>
              <a:sym typeface="Calibri"/>
            </a:endParaRPr>
          </a:p>
          <a:p>
            <a:pPr indent="0" lvl="0" marL="0" marR="0" rtl="0" algn="ctr">
              <a:lnSpc>
                <a:spcPct val="100000"/>
              </a:lnSpc>
              <a:spcBef>
                <a:spcPts val="0"/>
              </a:spcBef>
              <a:spcAft>
                <a:spcPts val="0"/>
              </a:spcAft>
              <a:buNone/>
            </a:pPr>
            <a:r>
              <a:rPr b="1" i="1" lang="es-CO" sz="1600" u="none" cap="none" strike="noStrike">
                <a:solidFill>
                  <a:srgbClr val="000000"/>
                </a:solidFill>
                <a:latin typeface="Calibri"/>
                <a:ea typeface="Calibri"/>
                <a:cs typeface="Calibri"/>
                <a:sym typeface="Calibri"/>
              </a:rPr>
              <a:t>“Recuerda la idea de Python es optimizar código”</a:t>
            </a:r>
            <a:endParaRPr b="1" i="0" sz="1600" u="none" cap="none" strike="noStrike">
              <a:solidFill>
                <a:srgbClr val="000000"/>
              </a:solidFill>
              <a:latin typeface="Calibri"/>
              <a:ea typeface="Calibri"/>
              <a:cs typeface="Calibri"/>
              <a:sym typeface="Calibri"/>
            </a:endParaRPr>
          </a:p>
        </p:txBody>
      </p:sp>
      <p:sp>
        <p:nvSpPr>
          <p:cNvPr id="415" name="Google Shape;415;p114"/>
          <p:cNvSpPr/>
          <p:nvPr/>
        </p:nvSpPr>
        <p:spPr>
          <a:xfrm>
            <a:off x="1524000" y="4228320"/>
            <a:ext cx="10668000" cy="2616060"/>
          </a:xfrm>
          <a:prstGeom prst="rect">
            <a:avLst/>
          </a:prstGeom>
          <a:blipFill rotWithShape="1">
            <a:blip r:embed="rId4">
              <a:alphaModFix/>
            </a:blip>
            <a:stretch>
              <a:fillRect b="-1392" l="-392" r="0" t="-692"/>
            </a:stretch>
          </a:blip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a:t>
            </a:r>
            <a:endParaRPr b="0" i="0" sz="1400" u="none" cap="none" strike="noStrike">
              <a:solidFill>
                <a:srgbClr val="000000"/>
              </a:solidFill>
              <a:latin typeface="Arial"/>
              <a:ea typeface="Arial"/>
              <a:cs typeface="Arial"/>
              <a:sym typeface="Arial"/>
            </a:endParaRPr>
          </a:p>
        </p:txBody>
      </p:sp>
      <p:sp>
        <p:nvSpPr>
          <p:cNvPr id="416" name="Google Shape;416;p114"/>
          <p:cNvSpPr/>
          <p:nvPr/>
        </p:nvSpPr>
        <p:spPr>
          <a:xfrm>
            <a:off x="1902000" y="2837522"/>
            <a:ext cx="8766000" cy="1390798"/>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from sklearn.feature_extraction.text import TfidfVectorizer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600" u="none" cap="none" strike="noStrike">
                <a:solidFill>
                  <a:srgbClr val="000000"/>
                </a:solidFill>
                <a:latin typeface="Calibri"/>
                <a:ea typeface="Calibri"/>
                <a:cs typeface="Calibri"/>
                <a:sym typeface="Calibri"/>
              </a:rPr>
              <a:t>#propiedades de la conversor de texto a vectores</a:t>
            </a:r>
            <a:endParaRPr b="0" i="1" sz="16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1" lang="es-CO" sz="1600" u="none" cap="none" strike="noStrike">
                <a:solidFill>
                  <a:srgbClr val="000000"/>
                </a:solidFill>
                <a:latin typeface="Calibri"/>
                <a:ea typeface="Calibri"/>
                <a:cs typeface="Calibri"/>
                <a:sym typeface="Calibri"/>
              </a:rPr>
              <a:t>tfidf = TfidfVectorizer(strip_accents=None,</a:t>
            </a:r>
            <a:endParaRPr b="0" i="0" sz="16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1" lang="es-CO" sz="1600" u="none" cap="none" strike="noStrike">
                <a:solidFill>
                  <a:srgbClr val="000000"/>
                </a:solidFill>
                <a:latin typeface="Calibri"/>
                <a:ea typeface="Calibri"/>
                <a:cs typeface="Calibri"/>
                <a:sym typeface="Calibri"/>
              </a:rPr>
              <a:t>                        lowercase=False,</a:t>
            </a:r>
            <a:endParaRPr b="0" i="0" sz="1600" u="none" cap="none" strike="noStrike">
              <a:solidFill>
                <a:srgbClr val="000000"/>
              </a:solidFill>
              <a:latin typeface="Calibri"/>
              <a:ea typeface="Calibri"/>
              <a:cs typeface="Calibri"/>
              <a:sym typeface="Calibri"/>
            </a:endParaRPr>
          </a:p>
          <a:p>
            <a:pPr indent="0" lvl="0" marL="0" marR="0" rtl="0" algn="l">
              <a:lnSpc>
                <a:spcPct val="100000"/>
              </a:lnSpc>
              <a:spcBef>
                <a:spcPts val="0"/>
              </a:spcBef>
              <a:spcAft>
                <a:spcPts val="0"/>
              </a:spcAft>
              <a:buNone/>
            </a:pPr>
            <a:r>
              <a:rPr b="0" i="1" lang="es-CO" sz="1600" u="none" cap="none" strike="noStrike">
                <a:solidFill>
                  <a:srgbClr val="000000"/>
                </a:solidFill>
                <a:latin typeface="Calibri"/>
                <a:ea typeface="Calibri"/>
                <a:cs typeface="Calibri"/>
                <a:sym typeface="Calibri"/>
              </a:rPr>
              <a:t>                        preprocessor=None)</a:t>
            </a:r>
            <a:endParaRPr b="0" i="1" sz="1600" u="none" cap="none" strike="noStrike">
              <a:solidFill>
                <a:srgbClr val="000000"/>
              </a:solidFill>
              <a:latin typeface="Calibri"/>
              <a:ea typeface="Calibri"/>
              <a:cs typeface="Calibri"/>
              <a:sym typeface="Calibri"/>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20" name="Shape 420"/>
        <p:cNvGrpSpPr/>
        <p:nvPr/>
      </p:nvGrpSpPr>
      <p:grpSpPr>
        <a:xfrm>
          <a:off x="0" y="0"/>
          <a:ext cx="0" cy="0"/>
          <a:chOff x="0" y="0"/>
          <a:chExt cx="0" cy="0"/>
        </a:xfrm>
      </p:grpSpPr>
      <p:sp>
        <p:nvSpPr>
          <p:cNvPr id="421" name="Google Shape;421;p115"/>
          <p:cNvSpPr txBox="1"/>
          <p:nvPr/>
        </p:nvSpPr>
        <p:spPr>
          <a:xfrm>
            <a:off x="1523916" y="401347"/>
            <a:ext cx="6951218"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0D5274"/>
                </a:solidFill>
                <a:latin typeface="Calibri"/>
                <a:ea typeface="Calibri"/>
                <a:cs typeface="Calibri"/>
                <a:sym typeface="Calibri"/>
              </a:rPr>
              <a:t>Análisis de sentimientos: P5-entrenar un modelo de regresión logística</a:t>
            </a:r>
            <a:endParaRPr/>
          </a:p>
        </p:txBody>
      </p:sp>
      <p:sp>
        <p:nvSpPr>
          <p:cNvPr id="422" name="Google Shape;422;p115"/>
          <p:cNvSpPr/>
          <p:nvPr/>
        </p:nvSpPr>
        <p:spPr>
          <a:xfrm>
            <a:off x="1216678" y="1438944"/>
            <a:ext cx="10975322" cy="181584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Creamos dos diccionarios</a:t>
            </a:r>
            <a:r>
              <a:rPr b="1" i="0" lang="es-CO" sz="1600" u="none" cap="none" strike="noStrike">
                <a:solidFill>
                  <a:srgbClr val="000000"/>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1" i="0" sz="1600" u="none" cap="none" strike="noStrike">
              <a:solidFill>
                <a:srgbClr val="000000"/>
              </a:solidFill>
              <a:latin typeface="Calibri"/>
              <a:ea typeface="Calibri"/>
              <a:cs typeface="Calibri"/>
              <a:sym typeface="Calibri"/>
            </a:endParaRPr>
          </a:p>
          <a:p>
            <a:pPr indent="-285750" lvl="0" marL="285750" marR="0" rtl="0" algn="l">
              <a:lnSpc>
                <a:spcPct val="100000"/>
              </a:lnSpc>
              <a:spcBef>
                <a:spcPts val="0"/>
              </a:spcBef>
              <a:spcAft>
                <a:spcPts val="0"/>
              </a:spcAft>
              <a:buClr>
                <a:srgbClr val="000000"/>
              </a:buClr>
              <a:buSzPts val="1600"/>
              <a:buFont typeface="Arial"/>
              <a:buChar char="•"/>
            </a:pPr>
            <a:r>
              <a:rPr b="0" i="0" lang="es-CO" sz="1600" u="none" cap="none" strike="noStrike">
                <a:solidFill>
                  <a:srgbClr val="000000"/>
                </a:solidFill>
                <a:latin typeface="Calibri"/>
                <a:ea typeface="Calibri"/>
                <a:cs typeface="Calibri"/>
                <a:sym typeface="Calibri"/>
              </a:rPr>
              <a:t>El primero: </a:t>
            </a:r>
            <a:r>
              <a:rPr b="0" i="1" lang="es-CO" sz="1600" u="none" cap="none" strike="noStrike">
                <a:solidFill>
                  <a:srgbClr val="000000"/>
                </a:solidFill>
                <a:latin typeface="Calibri"/>
                <a:ea typeface="Calibri"/>
                <a:cs typeface="Calibri"/>
                <a:sym typeface="Calibri"/>
              </a:rPr>
              <a:t>use_idf=True, smoth_idf=true y norm=’12’</a:t>
            </a:r>
            <a:r>
              <a:rPr b="0" i="0" lang="es-CO" sz="1600" u="none" cap="none" strike="noStrike">
                <a:solidFill>
                  <a:srgbClr val="000000"/>
                </a:solidFill>
                <a:latin typeface="Calibri"/>
                <a:ea typeface="Calibri"/>
                <a:cs typeface="Calibri"/>
                <a:sym typeface="Calibri"/>
              </a:rPr>
              <a:t> , que se usarán para calcular los tf-idf</a:t>
            </a:r>
            <a:endParaRPr b="0" i="0" sz="1600" u="none" cap="none" strike="noStrike">
              <a:solidFill>
                <a:srgbClr val="000000"/>
              </a:solidFill>
              <a:latin typeface="Calibri"/>
              <a:ea typeface="Calibri"/>
              <a:cs typeface="Calibri"/>
              <a:sym typeface="Calibri"/>
            </a:endParaRPr>
          </a:p>
          <a:p>
            <a:pPr indent="-184150" lvl="0" marL="285750" marR="0" rtl="0" algn="l">
              <a:lnSpc>
                <a:spcPct val="100000"/>
              </a:lnSpc>
              <a:spcBef>
                <a:spcPts val="0"/>
              </a:spcBef>
              <a:spcAft>
                <a:spcPts val="0"/>
              </a:spcAft>
              <a:buNone/>
            </a:pPr>
            <a:r>
              <a:t/>
            </a:r>
            <a:endParaRPr b="0" i="0" sz="1600" u="none" cap="none" strike="noStrike">
              <a:solidFill>
                <a:srgbClr val="000000"/>
              </a:solidFill>
              <a:latin typeface="Calibri"/>
              <a:ea typeface="Calibri"/>
              <a:cs typeface="Calibri"/>
              <a:sym typeface="Calibri"/>
            </a:endParaRPr>
          </a:p>
          <a:p>
            <a:pPr indent="-285750" lvl="0" marL="285750" marR="0" rtl="0" algn="l">
              <a:lnSpc>
                <a:spcPct val="100000"/>
              </a:lnSpc>
              <a:spcBef>
                <a:spcPts val="0"/>
              </a:spcBef>
              <a:spcAft>
                <a:spcPts val="0"/>
              </a:spcAft>
              <a:buClr>
                <a:srgbClr val="000000"/>
              </a:buClr>
              <a:buSzPts val="1600"/>
              <a:buFont typeface="Arial"/>
              <a:buChar char="•"/>
            </a:pPr>
            <a:r>
              <a:rPr b="0" i="0" lang="es-CO" sz="1600" u="none" cap="none" strike="noStrike">
                <a:solidFill>
                  <a:srgbClr val="000000"/>
                </a:solidFill>
                <a:latin typeface="Calibri"/>
                <a:ea typeface="Calibri"/>
                <a:cs typeface="Calibri"/>
                <a:sym typeface="Calibri"/>
              </a:rPr>
              <a:t>El segundo: </a:t>
            </a:r>
            <a:r>
              <a:rPr b="0" i="1" lang="es-CO" sz="1600" u="none" cap="none" strike="noStrike">
                <a:solidFill>
                  <a:srgbClr val="000000"/>
                </a:solidFill>
                <a:latin typeface="Calibri"/>
                <a:ea typeface="Calibri"/>
                <a:cs typeface="Calibri"/>
                <a:sym typeface="Calibri"/>
              </a:rPr>
              <a:t>use_idf=false, smoth_idf=false y norm=none, </a:t>
            </a:r>
            <a:r>
              <a:rPr b="0" i="0" lang="es-CO" sz="1600" u="none" cap="none" strike="noStrike">
                <a:solidFill>
                  <a:srgbClr val="000000"/>
                </a:solidFill>
                <a:latin typeface="Calibri"/>
                <a:ea typeface="Calibri"/>
                <a:cs typeface="Calibri"/>
                <a:sym typeface="Calibri"/>
              </a:rPr>
              <a:t>para entrenar un modelo basado en frecuencias de términos sin procesar. Para usar la regresión logística debemos  usar </a:t>
            </a:r>
            <a:r>
              <a:rPr b="1" i="1" lang="es-CO" sz="1600" u="none" cap="none" strike="noStrike">
                <a:solidFill>
                  <a:srgbClr val="000000"/>
                </a:solidFill>
                <a:latin typeface="Calibri"/>
                <a:ea typeface="Calibri"/>
                <a:cs typeface="Calibri"/>
                <a:sym typeface="Calibri"/>
              </a:rPr>
              <a:t>L1</a:t>
            </a:r>
            <a:r>
              <a:rPr b="0" i="0" lang="es-CO" sz="1600" u="none" cap="none" strike="noStrike">
                <a:solidFill>
                  <a:srgbClr val="000000"/>
                </a:solidFill>
                <a:latin typeface="Calibri"/>
                <a:ea typeface="Calibri"/>
                <a:cs typeface="Calibri"/>
                <a:sym typeface="Calibri"/>
              </a:rPr>
              <a:t> y </a:t>
            </a:r>
            <a:r>
              <a:rPr b="1" i="1" lang="es-CO" sz="1600" u="none" cap="none" strike="noStrike">
                <a:solidFill>
                  <a:srgbClr val="000000"/>
                </a:solidFill>
                <a:latin typeface="Calibri"/>
                <a:ea typeface="Calibri"/>
                <a:cs typeface="Calibri"/>
                <a:sym typeface="Calibri"/>
              </a:rPr>
              <a:t>L2</a:t>
            </a:r>
            <a:r>
              <a:rPr b="0" i="0" lang="es-CO" sz="1600" u="none" cap="none" strike="noStrike">
                <a:solidFill>
                  <a:srgbClr val="000000"/>
                </a:solidFill>
                <a:latin typeface="Calibri"/>
                <a:ea typeface="Calibri"/>
                <a:cs typeface="Calibri"/>
                <a:sym typeface="Calibri"/>
              </a:rPr>
              <a:t> mediante parámetros de penalización y adicionalmente comparamos diferentes fuerzas de regulación definiendo un rango de valores para el parámetro de regulación inversa </a:t>
            </a:r>
            <a:r>
              <a:rPr b="1" i="1" lang="es-CO" sz="1600" u="none" cap="none" strike="noStrike">
                <a:solidFill>
                  <a:srgbClr val="000000"/>
                </a:solidFill>
                <a:latin typeface="Calibri"/>
                <a:ea typeface="Calibri"/>
                <a:cs typeface="Calibri"/>
                <a:sym typeface="Calibri"/>
              </a:rPr>
              <a:t>C</a:t>
            </a:r>
            <a:r>
              <a:rPr b="0" i="0" lang="es-CO" sz="1600" u="none" cap="none" strike="noStrike">
                <a:solidFill>
                  <a:srgbClr val="000000"/>
                </a:solidFill>
                <a:latin typeface="Calibri"/>
                <a:ea typeface="Calibri"/>
                <a:cs typeface="Calibri"/>
                <a:sym typeface="Calibri"/>
              </a:rPr>
              <a:t>.</a:t>
            </a:r>
            <a:endParaRPr b="0" i="0" sz="1400" u="none" cap="none" strike="noStrike">
              <a:solidFill>
                <a:srgbClr val="000000"/>
              </a:solidFill>
              <a:latin typeface="Arial"/>
              <a:ea typeface="Arial"/>
              <a:cs typeface="Arial"/>
              <a:sym typeface="Arial"/>
            </a:endParaRPr>
          </a:p>
        </p:txBody>
      </p:sp>
      <p:sp>
        <p:nvSpPr>
          <p:cNvPr id="423" name="Google Shape;423;p115"/>
          <p:cNvSpPr/>
          <p:nvPr/>
        </p:nvSpPr>
        <p:spPr>
          <a:xfrm>
            <a:off x="1405678" y="3501006"/>
            <a:ext cx="8766000" cy="28521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#creación de dos diccionarios (1° para cálculos de TF-IDF, 2° para entrenar modelo con regresión logistica</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param_grid = [{'vect__ngram_range': [(1, 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'vect__stop_words': [stop, None],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'vect__tokenizer': [tokenizer, tokenizer_porter],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'clf__penalty': ['l1', 'l2'],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'clf__C': [1.0, 10.0, 100.0]},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{'vect__ngram_range': [(1, 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'vect__stop_words': [stop, None],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'vect__tokenizer': [tokenizer, tokenizer_porter],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'vect__use_idf':[False],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'vect__norm':[None],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'clf__penalty': ['l1', 'l2'],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'clf__C': [1.0, 10.0, 100.0]}, ]</a:t>
            </a:r>
            <a:endParaRPr b="0" i="1" sz="1400" u="none" cap="none" strike="noStrike">
              <a:solidFill>
                <a:srgbClr val="000000"/>
              </a:solidFill>
              <a:latin typeface="Arial"/>
              <a:ea typeface="Arial"/>
              <a:cs typeface="Arial"/>
              <a:sym typeface="Arial"/>
            </a:endParaRPr>
          </a:p>
        </p:txBody>
      </p:sp>
      <p:sp>
        <p:nvSpPr>
          <p:cNvPr id="424" name="Google Shape;424;p115"/>
          <p:cNvSpPr/>
          <p:nvPr/>
        </p:nvSpPr>
        <p:spPr>
          <a:xfrm flipH="1">
            <a:off x="8539701" y="698325"/>
            <a:ext cx="3315694" cy="429371"/>
          </a:xfrm>
          <a:prstGeom prst="parallelogram">
            <a:avLst>
              <a:gd fmla="val 95370" name="adj"/>
            </a:avLst>
          </a:prstGeom>
          <a:solidFill>
            <a:srgbClr val="FFC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25" name="Google Shape;425;p115"/>
          <p:cNvSpPr txBox="1"/>
          <p:nvPr/>
        </p:nvSpPr>
        <p:spPr>
          <a:xfrm>
            <a:off x="8720961" y="704910"/>
            <a:ext cx="292232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dk1"/>
                </a:solidFill>
                <a:latin typeface="Tahoma"/>
                <a:ea typeface="Tahoma"/>
                <a:cs typeface="Tahoma"/>
                <a:sym typeface="Tahoma"/>
              </a:rPr>
              <a:t>Diccionario</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29" name="Shape 429"/>
        <p:cNvGrpSpPr/>
        <p:nvPr/>
      </p:nvGrpSpPr>
      <p:grpSpPr>
        <a:xfrm>
          <a:off x="0" y="0"/>
          <a:ext cx="0" cy="0"/>
          <a:chOff x="0" y="0"/>
          <a:chExt cx="0" cy="0"/>
        </a:xfrm>
      </p:grpSpPr>
      <p:sp>
        <p:nvSpPr>
          <p:cNvPr id="430" name="Google Shape;430;p116"/>
          <p:cNvSpPr txBox="1"/>
          <p:nvPr/>
        </p:nvSpPr>
        <p:spPr>
          <a:xfrm>
            <a:off x="1523916" y="401347"/>
            <a:ext cx="6951218"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0D5274"/>
                </a:solidFill>
                <a:latin typeface="Calibri"/>
                <a:ea typeface="Calibri"/>
                <a:cs typeface="Calibri"/>
                <a:sym typeface="Calibri"/>
              </a:rPr>
              <a:t>Análisis de sentimientos: P5-entrenar un modelo de regresión logística</a:t>
            </a:r>
            <a:endParaRPr/>
          </a:p>
        </p:txBody>
      </p:sp>
      <p:sp>
        <p:nvSpPr>
          <p:cNvPr id="431" name="Google Shape;431;p116"/>
          <p:cNvSpPr/>
          <p:nvPr/>
        </p:nvSpPr>
        <p:spPr>
          <a:xfrm flipH="1">
            <a:off x="8539701" y="698325"/>
            <a:ext cx="3315694" cy="429371"/>
          </a:xfrm>
          <a:prstGeom prst="parallelogram">
            <a:avLst>
              <a:gd fmla="val 95370" name="adj"/>
            </a:avLst>
          </a:prstGeom>
          <a:solidFill>
            <a:srgbClr val="FFC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32" name="Google Shape;432;p116"/>
          <p:cNvSpPr txBox="1"/>
          <p:nvPr/>
        </p:nvSpPr>
        <p:spPr>
          <a:xfrm>
            <a:off x="8720961" y="704910"/>
            <a:ext cx="292232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1" lang="es-CO" sz="1800" u="none" cap="none" strike="noStrike">
                <a:solidFill>
                  <a:srgbClr val="000000"/>
                </a:solidFill>
                <a:latin typeface="Arial"/>
                <a:ea typeface="Arial"/>
                <a:cs typeface="Arial"/>
                <a:sym typeface="Arial"/>
              </a:rPr>
              <a:t>Pipeline</a:t>
            </a:r>
            <a:endParaRPr b="1" i="0" sz="1800" u="none" cap="none" strike="noStrike">
              <a:solidFill>
                <a:schemeClr val="dk1"/>
              </a:solidFill>
              <a:latin typeface="Tahoma"/>
              <a:ea typeface="Tahoma"/>
              <a:cs typeface="Tahoma"/>
              <a:sym typeface="Tahoma"/>
            </a:endParaRPr>
          </a:p>
        </p:txBody>
      </p:sp>
      <p:sp>
        <p:nvSpPr>
          <p:cNvPr id="433" name="Google Shape;433;p116"/>
          <p:cNvSpPr txBox="1"/>
          <p:nvPr/>
        </p:nvSpPr>
        <p:spPr>
          <a:xfrm>
            <a:off x="1159934" y="1189462"/>
            <a:ext cx="11032066" cy="107717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Crearemos una </a:t>
            </a:r>
            <a:r>
              <a:rPr b="1" i="1" lang="es-CO" sz="1600" u="none" cap="none" strike="noStrike">
                <a:solidFill>
                  <a:srgbClr val="000000"/>
                </a:solidFill>
                <a:latin typeface="Arial"/>
                <a:ea typeface="Arial"/>
                <a:cs typeface="Arial"/>
                <a:sym typeface="Arial"/>
              </a:rPr>
              <a:t>Pipeline, </a:t>
            </a:r>
            <a:r>
              <a:rPr b="0" i="0" lang="es-CO" sz="1600" u="none" cap="none" strike="noStrike">
                <a:solidFill>
                  <a:srgbClr val="000000"/>
                </a:solidFill>
                <a:latin typeface="Calibri"/>
                <a:ea typeface="Calibri"/>
                <a:cs typeface="Calibri"/>
                <a:sym typeface="Calibri"/>
              </a:rPr>
              <a:t> que es lo que encadena varios pasos juntos, una vez que se realiza la exploración inicial. Por ejemplo:</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Arial"/>
              <a:buChar char="•"/>
            </a:pPr>
            <a:r>
              <a:rPr b="0" i="0" lang="es-CO" sz="1600" u="none" cap="none" strike="noStrike">
                <a:solidFill>
                  <a:srgbClr val="000000"/>
                </a:solidFill>
                <a:latin typeface="Calibri"/>
                <a:ea typeface="Calibri"/>
                <a:cs typeface="Calibri"/>
                <a:sym typeface="Calibri"/>
              </a:rPr>
              <a:t>Puede transformar características: normalizar números, </a:t>
            </a:r>
            <a:r>
              <a:rPr b="1" i="1" lang="es-CO" sz="1600" u="none" cap="none" strike="noStrike">
                <a:solidFill>
                  <a:srgbClr val="000000"/>
                </a:solidFill>
                <a:latin typeface="Calibri"/>
                <a:ea typeface="Calibri"/>
                <a:cs typeface="Calibri"/>
                <a:sym typeface="Calibri"/>
              </a:rPr>
              <a:t>convertir texto en vectores o completar datos faltantes (nuestro caso)</a:t>
            </a:r>
            <a:r>
              <a:rPr b="0" i="0" lang="es-CO" sz="1600" u="none" cap="none" strike="noStrike">
                <a:solidFill>
                  <a:srgbClr val="000000"/>
                </a:solidFill>
                <a:latin typeface="Calibri"/>
                <a:ea typeface="Calibri"/>
                <a:cs typeface="Calibri"/>
                <a:sym typeface="Calibri"/>
              </a:rPr>
              <a:t>, son transformadores.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Arial"/>
              <a:buChar char="•"/>
            </a:pPr>
            <a:r>
              <a:rPr b="0" i="0" lang="es-CO" sz="1600" u="none" cap="none" strike="noStrike">
                <a:solidFill>
                  <a:srgbClr val="000000"/>
                </a:solidFill>
                <a:latin typeface="Calibri"/>
                <a:ea typeface="Calibri"/>
                <a:cs typeface="Calibri"/>
                <a:sym typeface="Calibri"/>
              </a:rPr>
              <a:t>predecir variables ajustando un algoritmo, como “</a:t>
            </a:r>
            <a:r>
              <a:rPr b="0" i="1" lang="es-CO" sz="1600" u="none" cap="none" strike="noStrike">
                <a:solidFill>
                  <a:srgbClr val="000000"/>
                </a:solidFill>
                <a:latin typeface="Calibri"/>
                <a:ea typeface="Calibri"/>
                <a:cs typeface="Calibri"/>
                <a:sym typeface="Calibri"/>
              </a:rPr>
              <a:t>bosque aleatorio</a:t>
            </a:r>
            <a:r>
              <a:rPr b="0" i="0" lang="es-CO" sz="1600" u="none" cap="none" strike="noStrike">
                <a:solidFill>
                  <a:srgbClr val="000000"/>
                </a:solidFill>
                <a:latin typeface="Calibri"/>
                <a:ea typeface="Calibri"/>
                <a:cs typeface="Calibri"/>
                <a:sym typeface="Calibri"/>
              </a:rPr>
              <a:t>” o “</a:t>
            </a:r>
            <a:r>
              <a:rPr b="0" i="1" lang="es-CO" sz="1600" u="none" cap="none" strike="noStrike">
                <a:solidFill>
                  <a:srgbClr val="000000"/>
                </a:solidFill>
                <a:latin typeface="Calibri"/>
                <a:ea typeface="Calibri"/>
                <a:cs typeface="Calibri"/>
                <a:sym typeface="Calibri"/>
              </a:rPr>
              <a:t>máquina de vectores de soporte</a:t>
            </a:r>
            <a:r>
              <a:rPr b="0" i="0" lang="es-CO" sz="1600" u="none" cap="none" strike="noStrike">
                <a:solidFill>
                  <a:srgbClr val="000000"/>
                </a:solidFill>
                <a:latin typeface="Calibri"/>
                <a:ea typeface="Calibri"/>
                <a:cs typeface="Calibri"/>
                <a:sym typeface="Calibri"/>
              </a:rPr>
              <a:t>”, son estimadores</a:t>
            </a:r>
            <a:endParaRPr b="0" i="0" sz="1600" u="none" cap="none" strike="noStrike">
              <a:solidFill>
                <a:srgbClr val="000000"/>
              </a:solidFill>
              <a:latin typeface="Calibri"/>
              <a:ea typeface="Calibri"/>
              <a:cs typeface="Calibri"/>
              <a:sym typeface="Calibri"/>
            </a:endParaRPr>
          </a:p>
        </p:txBody>
      </p:sp>
      <p:sp>
        <p:nvSpPr>
          <p:cNvPr id="434" name="Google Shape;434;p116"/>
          <p:cNvSpPr/>
          <p:nvPr/>
        </p:nvSpPr>
        <p:spPr>
          <a:xfrm>
            <a:off x="1159934" y="3846256"/>
            <a:ext cx="11032066" cy="5231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Creamos La búsqueda de cuadrícula (GridSearchCV), cuyo propósito es un enfoque para el ajuste de parámetros que construirá y evaluará metódicamente un modelo para cada combinación de parámetros de algoritmo especificados en una cuadrícula</a:t>
            </a:r>
            <a:endParaRPr b="0" i="0" sz="1600" u="none" cap="none" strike="noStrike">
              <a:solidFill>
                <a:srgbClr val="000000"/>
              </a:solidFill>
              <a:latin typeface="Calibri"/>
              <a:ea typeface="Calibri"/>
              <a:cs typeface="Calibri"/>
              <a:sym typeface="Calibri"/>
            </a:endParaRPr>
          </a:p>
        </p:txBody>
      </p:sp>
      <p:sp>
        <p:nvSpPr>
          <p:cNvPr id="435" name="Google Shape;435;p116"/>
          <p:cNvSpPr/>
          <p:nvPr/>
        </p:nvSpPr>
        <p:spPr>
          <a:xfrm>
            <a:off x="1537934" y="2885612"/>
            <a:ext cx="8766000" cy="8340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#mezclamos regresión lineal y vectores de textos en un solo proceso</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lr_tfidf = Pipeline([('vect', tfidf),</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('clf', LogisticRegression(random_state=0))])</a:t>
            </a:r>
            <a:endParaRPr b="0" i="1" sz="1400" u="none" cap="none" strike="noStrike">
              <a:solidFill>
                <a:srgbClr val="000000"/>
              </a:solidFill>
              <a:latin typeface="Arial"/>
              <a:ea typeface="Arial"/>
              <a:cs typeface="Arial"/>
              <a:sym typeface="Arial"/>
            </a:endParaRPr>
          </a:p>
        </p:txBody>
      </p:sp>
      <p:sp>
        <p:nvSpPr>
          <p:cNvPr id="436" name="Google Shape;436;p116"/>
          <p:cNvSpPr/>
          <p:nvPr/>
        </p:nvSpPr>
        <p:spPr>
          <a:xfrm>
            <a:off x="1537934" y="4691654"/>
            <a:ext cx="8766000" cy="1320946"/>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gs_lr_tfidf = GridSearchCV(lr_tfidf, param_grid,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scoring='accuracy',</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cv=5,</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verbose=1,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                           n_jobs=-1)</a:t>
            </a:r>
            <a:endParaRPr b="0" i="1" sz="1400" u="none" cap="none" strike="noStrike">
              <a:solidFill>
                <a:srgbClr val="000000"/>
              </a:solidFill>
              <a:latin typeface="Arial"/>
              <a:ea typeface="Arial"/>
              <a:cs typeface="Arial"/>
              <a:sym typeface="Arial"/>
            </a:endParaRPr>
          </a:p>
        </p:txBody>
      </p:sp>
      <p:sp>
        <p:nvSpPr>
          <p:cNvPr id="437" name="Google Shape;437;p116"/>
          <p:cNvSpPr/>
          <p:nvPr/>
        </p:nvSpPr>
        <p:spPr>
          <a:xfrm>
            <a:off x="1159934" y="6119377"/>
            <a:ext cx="9144000" cy="738623"/>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El parámetro </a:t>
            </a:r>
            <a:r>
              <a:rPr b="1" i="0" lang="es-CO" sz="1400" u="none" cap="none" strike="noStrike">
                <a:solidFill>
                  <a:srgbClr val="000000"/>
                </a:solidFill>
                <a:latin typeface="Arial"/>
                <a:ea typeface="Arial"/>
                <a:cs typeface="Arial"/>
                <a:sym typeface="Arial"/>
              </a:rPr>
              <a:t>n_Jobs=-1  </a:t>
            </a:r>
            <a:r>
              <a:rPr b="0" i="0" lang="es-CO" sz="1400" u="none" cap="none" strike="noStrike">
                <a:solidFill>
                  <a:srgbClr val="000000"/>
                </a:solidFill>
                <a:latin typeface="Arial"/>
                <a:ea typeface="Arial"/>
                <a:cs typeface="Arial"/>
                <a:sym typeface="Arial"/>
              </a:rPr>
              <a:t>con ello el interprete de Python utilizar todos los procesadores disponibles en el sistema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 no es recomendable usar sobre sistema operativo Windows, pues genera errores en la declinación de palabras) </a:t>
            </a:r>
            <a:endParaRPr b="0" i="0" sz="1600" u="none" cap="none" strike="noStrike">
              <a:solidFill>
                <a:srgbClr val="000000"/>
              </a:solidFill>
              <a:latin typeface="Calibri"/>
              <a:ea typeface="Calibri"/>
              <a:cs typeface="Calibri"/>
              <a:sym typeface="Calibri"/>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41" name="Shape 441"/>
        <p:cNvGrpSpPr/>
        <p:nvPr/>
      </p:nvGrpSpPr>
      <p:grpSpPr>
        <a:xfrm>
          <a:off x="0" y="0"/>
          <a:ext cx="0" cy="0"/>
          <a:chOff x="0" y="0"/>
          <a:chExt cx="0" cy="0"/>
        </a:xfrm>
      </p:grpSpPr>
      <p:sp>
        <p:nvSpPr>
          <p:cNvPr id="442" name="Google Shape;442;p117"/>
          <p:cNvSpPr txBox="1"/>
          <p:nvPr/>
        </p:nvSpPr>
        <p:spPr>
          <a:xfrm>
            <a:off x="1523916" y="401347"/>
            <a:ext cx="6951218"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0D5274"/>
                </a:solidFill>
                <a:latin typeface="Calibri"/>
                <a:ea typeface="Calibri"/>
                <a:cs typeface="Calibri"/>
                <a:sym typeface="Calibri"/>
              </a:rPr>
              <a:t>Análisis de sentimientos: P5-entrenar un modelo de regresión logística</a:t>
            </a:r>
            <a:endParaRPr/>
          </a:p>
        </p:txBody>
      </p:sp>
      <p:sp>
        <p:nvSpPr>
          <p:cNvPr id="443" name="Google Shape;443;p117"/>
          <p:cNvSpPr/>
          <p:nvPr/>
        </p:nvSpPr>
        <p:spPr>
          <a:xfrm flipH="1">
            <a:off x="8539701" y="698325"/>
            <a:ext cx="3315694" cy="429371"/>
          </a:xfrm>
          <a:prstGeom prst="parallelogram">
            <a:avLst>
              <a:gd fmla="val 95370" name="adj"/>
            </a:avLst>
          </a:prstGeom>
          <a:solidFill>
            <a:srgbClr val="FFC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44" name="Google Shape;444;p117"/>
          <p:cNvSpPr txBox="1"/>
          <p:nvPr/>
        </p:nvSpPr>
        <p:spPr>
          <a:xfrm>
            <a:off x="8720961" y="704910"/>
            <a:ext cx="292232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1" lang="es-CO" sz="1800" u="none" cap="none" strike="noStrike">
                <a:solidFill>
                  <a:srgbClr val="000000"/>
                </a:solidFill>
                <a:latin typeface="Arial"/>
                <a:ea typeface="Arial"/>
                <a:cs typeface="Arial"/>
                <a:sym typeface="Arial"/>
              </a:rPr>
              <a:t>train</a:t>
            </a:r>
            <a:endParaRPr b="1" i="0" sz="1800" u="none" cap="none" strike="noStrike">
              <a:solidFill>
                <a:schemeClr val="dk1"/>
              </a:solidFill>
              <a:latin typeface="Tahoma"/>
              <a:ea typeface="Tahoma"/>
              <a:cs typeface="Tahoma"/>
              <a:sym typeface="Tahoma"/>
            </a:endParaRPr>
          </a:p>
        </p:txBody>
      </p:sp>
      <p:sp>
        <p:nvSpPr>
          <p:cNvPr id="445" name="Google Shape;445;p117"/>
          <p:cNvSpPr txBox="1"/>
          <p:nvPr/>
        </p:nvSpPr>
        <p:spPr>
          <a:xfrm>
            <a:off x="1134534" y="1162810"/>
            <a:ext cx="10828866" cy="86173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Una vez terminamos de definir todos los parámetros necesarios, procedemos a entrenar nuestros modelo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t/>
            </a:r>
            <a:endParaRPr b="0" i="1" sz="1600" u="none" cap="none" strike="noStrike">
              <a:solidFill>
                <a:srgbClr val="000000"/>
              </a:solidFill>
              <a:latin typeface="Calibri"/>
              <a:ea typeface="Calibri"/>
              <a:cs typeface="Calibri"/>
              <a:sym typeface="Calibri"/>
            </a:endParaRPr>
          </a:p>
          <a:p>
            <a:pPr indent="0" lvl="0" marL="0" marR="0" rtl="0" algn="ctr">
              <a:lnSpc>
                <a:spcPct val="100000"/>
              </a:lnSpc>
              <a:spcBef>
                <a:spcPts val="0"/>
              </a:spcBef>
              <a:spcAft>
                <a:spcPts val="0"/>
              </a:spcAft>
              <a:buNone/>
            </a:pPr>
            <a:r>
              <a:rPr b="0" i="1" lang="es-CO" sz="1600" u="none" cap="none" strike="noStrike">
                <a:solidFill>
                  <a:srgbClr val="000000"/>
                </a:solidFill>
                <a:latin typeface="Calibri"/>
                <a:ea typeface="Calibri"/>
                <a:cs typeface="Calibri"/>
                <a:sym typeface="Calibri"/>
              </a:rPr>
              <a:t>(</a:t>
            </a:r>
            <a:r>
              <a:rPr b="1" i="1" lang="es-CO" sz="1800" u="none" cap="none" strike="noStrike">
                <a:solidFill>
                  <a:srgbClr val="FF0000"/>
                </a:solidFill>
                <a:latin typeface="Calibri"/>
                <a:ea typeface="Calibri"/>
                <a:cs typeface="Calibri"/>
                <a:sym typeface="Calibri"/>
              </a:rPr>
              <a:t>tenga mucha paciencia, el siguiente proceso puede durar vaaaaaaaaaaarios minutos</a:t>
            </a:r>
            <a:r>
              <a:rPr b="0" i="1" lang="es-CO" sz="1600" u="none" cap="none" strike="noStrike">
                <a:solidFill>
                  <a:srgbClr val="000000"/>
                </a:solidFill>
                <a:latin typeface="Calibri"/>
                <a:ea typeface="Calibri"/>
                <a:cs typeface="Calibri"/>
                <a:sym typeface="Calibri"/>
              </a:rPr>
              <a:t>)</a:t>
            </a:r>
            <a:endParaRPr b="0" i="1" sz="1600" u="none" cap="none" strike="noStrike">
              <a:solidFill>
                <a:srgbClr val="000000"/>
              </a:solidFill>
              <a:latin typeface="Calibri"/>
              <a:ea typeface="Calibri"/>
              <a:cs typeface="Calibri"/>
              <a:sym typeface="Calibri"/>
            </a:endParaRPr>
          </a:p>
        </p:txBody>
      </p:sp>
      <p:sp>
        <p:nvSpPr>
          <p:cNvPr id="446" name="Google Shape;446;p117"/>
          <p:cNvSpPr/>
          <p:nvPr/>
        </p:nvSpPr>
        <p:spPr>
          <a:xfrm>
            <a:off x="1902000" y="2100496"/>
            <a:ext cx="8766000" cy="470195"/>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gs_lr_tfidf.fit(X_train, y_train)</a:t>
            </a:r>
            <a:endParaRPr b="0" i="1" sz="1600" u="none" cap="none" strike="noStrike">
              <a:solidFill>
                <a:srgbClr val="000000"/>
              </a:solidFill>
              <a:latin typeface="Arial"/>
              <a:ea typeface="Arial"/>
              <a:cs typeface="Arial"/>
              <a:sym typeface="Arial"/>
            </a:endParaRPr>
          </a:p>
        </p:txBody>
      </p:sp>
      <p:pic>
        <p:nvPicPr>
          <p:cNvPr id="447" name="Google Shape;447;p117"/>
          <p:cNvPicPr preferRelativeResize="0"/>
          <p:nvPr/>
        </p:nvPicPr>
        <p:blipFill rotWithShape="1">
          <a:blip r:embed="rId4">
            <a:alphaModFix/>
          </a:blip>
          <a:srcRect b="0" l="0" r="0" t="0"/>
          <a:stretch/>
        </p:blipFill>
        <p:spPr>
          <a:xfrm>
            <a:off x="1257938" y="3635944"/>
            <a:ext cx="10828866" cy="1197513"/>
          </a:xfrm>
          <a:prstGeom prst="rect">
            <a:avLst/>
          </a:prstGeom>
          <a:noFill/>
          <a:ln>
            <a:noFill/>
          </a:ln>
        </p:spPr>
      </p:pic>
      <p:sp>
        <p:nvSpPr>
          <p:cNvPr id="448" name="Google Shape;448;p117"/>
          <p:cNvSpPr/>
          <p:nvPr/>
        </p:nvSpPr>
        <p:spPr>
          <a:xfrm>
            <a:off x="1696630" y="2960446"/>
            <a:ext cx="8971370"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1" lang="es-CO" sz="1200" u="none" cap="none" strike="noStrike">
                <a:solidFill>
                  <a:srgbClr val="FF0000"/>
                </a:solidFill>
                <a:latin typeface="Calibri"/>
                <a:ea typeface="Calibri"/>
                <a:cs typeface="Calibri"/>
                <a:sym typeface="Calibri"/>
              </a:rPr>
              <a:t>Mínimo 30 minutos máximo hora y media </a:t>
            </a:r>
            <a:r>
              <a:rPr b="1" i="1" lang="es-CO" sz="1400" u="none" cap="none" strike="noStrike">
                <a:solidFill>
                  <a:srgbClr val="FF0000"/>
                </a:solidFill>
                <a:latin typeface="Calibri"/>
                <a:ea typeface="Calibri"/>
                <a:cs typeface="Calibri"/>
                <a:sym typeface="Calibri"/>
              </a:rPr>
              <a:t> (que en el mundo de la IA no es nada).</a:t>
            </a:r>
            <a:endParaRPr b="0" i="1" sz="1200" u="none" cap="none" strike="noStrike">
              <a:solidFill>
                <a:srgbClr val="000000"/>
              </a:solidFill>
              <a:latin typeface="Calibri"/>
              <a:ea typeface="Calibri"/>
              <a:cs typeface="Calibri"/>
              <a:sym typeface="Calibri"/>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52" name="Shape 452"/>
        <p:cNvGrpSpPr/>
        <p:nvPr/>
      </p:nvGrpSpPr>
      <p:grpSpPr>
        <a:xfrm>
          <a:off x="0" y="0"/>
          <a:ext cx="0" cy="0"/>
          <a:chOff x="0" y="0"/>
          <a:chExt cx="0" cy="0"/>
        </a:xfrm>
      </p:grpSpPr>
      <p:sp>
        <p:nvSpPr>
          <p:cNvPr id="453" name="Google Shape;453;p118"/>
          <p:cNvSpPr txBox="1"/>
          <p:nvPr/>
        </p:nvSpPr>
        <p:spPr>
          <a:xfrm>
            <a:off x="1523916" y="401347"/>
            <a:ext cx="6951218"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0D5274"/>
                </a:solidFill>
                <a:latin typeface="Calibri"/>
                <a:ea typeface="Calibri"/>
                <a:cs typeface="Calibri"/>
                <a:sym typeface="Calibri"/>
              </a:rPr>
              <a:t>Análisis de sentimientos: P5-entrenar un modelo de regresión logística</a:t>
            </a:r>
            <a:endParaRPr/>
          </a:p>
        </p:txBody>
      </p:sp>
      <p:sp>
        <p:nvSpPr>
          <p:cNvPr id="454" name="Google Shape;454;p118"/>
          <p:cNvSpPr/>
          <p:nvPr/>
        </p:nvSpPr>
        <p:spPr>
          <a:xfrm flipH="1">
            <a:off x="8539701" y="698325"/>
            <a:ext cx="3315694" cy="429371"/>
          </a:xfrm>
          <a:prstGeom prst="parallelogram">
            <a:avLst>
              <a:gd fmla="val 95370" name="adj"/>
            </a:avLst>
          </a:prstGeom>
          <a:solidFill>
            <a:srgbClr val="FFC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55" name="Google Shape;455;p118"/>
          <p:cNvSpPr txBox="1"/>
          <p:nvPr/>
        </p:nvSpPr>
        <p:spPr>
          <a:xfrm>
            <a:off x="8720961" y="704910"/>
            <a:ext cx="292232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1" lang="es-CO" sz="1800" u="none" cap="none" strike="noStrike">
                <a:solidFill>
                  <a:srgbClr val="000000"/>
                </a:solidFill>
                <a:latin typeface="Arial"/>
                <a:ea typeface="Arial"/>
                <a:cs typeface="Arial"/>
                <a:sym typeface="Arial"/>
              </a:rPr>
              <a:t>train</a:t>
            </a:r>
            <a:endParaRPr b="1" i="0" sz="1800" u="none" cap="none" strike="noStrike">
              <a:solidFill>
                <a:schemeClr val="dk1"/>
              </a:solidFill>
              <a:latin typeface="Tahoma"/>
              <a:ea typeface="Tahoma"/>
              <a:cs typeface="Tahoma"/>
              <a:sym typeface="Tahoma"/>
            </a:endParaRPr>
          </a:p>
        </p:txBody>
      </p:sp>
      <p:sp>
        <p:nvSpPr>
          <p:cNvPr id="456" name="Google Shape;456;p118"/>
          <p:cNvSpPr txBox="1"/>
          <p:nvPr/>
        </p:nvSpPr>
        <p:spPr>
          <a:xfrm>
            <a:off x="1134534" y="1162810"/>
            <a:ext cx="10828866" cy="61551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t/>
            </a:r>
            <a:endParaRPr b="0" i="1" sz="1600" u="none" cap="none" strike="noStrike">
              <a:solidFill>
                <a:srgbClr val="000000"/>
              </a:solidFill>
              <a:latin typeface="Calibri"/>
              <a:ea typeface="Calibri"/>
              <a:cs typeface="Calibri"/>
              <a:sym typeface="Calibri"/>
            </a:endParaRPr>
          </a:p>
          <a:p>
            <a:pPr indent="0" lvl="0" marL="0" marR="0" rtl="0" algn="ctr">
              <a:lnSpc>
                <a:spcPct val="100000"/>
              </a:lnSpc>
              <a:spcBef>
                <a:spcPts val="0"/>
              </a:spcBef>
              <a:spcAft>
                <a:spcPts val="0"/>
              </a:spcAft>
              <a:buNone/>
            </a:pPr>
            <a:r>
              <a:rPr b="1" i="1" lang="es-CO" sz="1800" u="none" cap="none" strike="noStrike">
                <a:solidFill>
                  <a:srgbClr val="FF0000"/>
                </a:solidFill>
                <a:latin typeface="Calibri"/>
                <a:ea typeface="Calibri"/>
                <a:cs typeface="Calibri"/>
                <a:sym typeface="Calibri"/>
              </a:rPr>
              <a:t>Si no tiene mucha paciencia, puedes desmejorar el proceso de entrenamiento</a:t>
            </a:r>
            <a:endParaRPr b="0" i="1" sz="1600" u="none" cap="none" strike="noStrike">
              <a:solidFill>
                <a:srgbClr val="000000"/>
              </a:solidFill>
              <a:latin typeface="Calibri"/>
              <a:ea typeface="Calibri"/>
              <a:cs typeface="Calibri"/>
              <a:sym typeface="Calibri"/>
            </a:endParaRPr>
          </a:p>
        </p:txBody>
      </p:sp>
      <p:sp>
        <p:nvSpPr>
          <p:cNvPr id="457" name="Google Shape;457;p118"/>
          <p:cNvSpPr/>
          <p:nvPr/>
        </p:nvSpPr>
        <p:spPr>
          <a:xfrm>
            <a:off x="1134534" y="2317601"/>
            <a:ext cx="11057466" cy="64629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CO" sz="1800" u="none" cap="none" strike="noStrike">
                <a:solidFill>
                  <a:srgbClr val="FF0000"/>
                </a:solidFill>
                <a:latin typeface="Arial"/>
                <a:ea typeface="Arial"/>
                <a:cs typeface="Arial"/>
                <a:sym typeface="Arial"/>
              </a:rPr>
              <a:t>Si ha pasado más de 40 minutos  y no ha finalizado el proceso de entrenamiento, lo mejor es detenerlo y cambiar el parámetro del diccionario (solo dejar el primero)</a:t>
            </a:r>
            <a:endParaRPr b="1" i="0" sz="2000" u="none" cap="none" strike="noStrike">
              <a:solidFill>
                <a:srgbClr val="FF0000"/>
              </a:solidFill>
              <a:latin typeface="Calibri"/>
              <a:ea typeface="Calibri"/>
              <a:cs typeface="Calibri"/>
              <a:sym typeface="Calibri"/>
            </a:endParaRPr>
          </a:p>
        </p:txBody>
      </p:sp>
      <p:sp>
        <p:nvSpPr>
          <p:cNvPr id="458" name="Google Shape;458;p118"/>
          <p:cNvSpPr/>
          <p:nvPr/>
        </p:nvSpPr>
        <p:spPr>
          <a:xfrm>
            <a:off x="1918183" y="3280402"/>
            <a:ext cx="9725100" cy="18021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param_grid = [{'vect__ngram_range': [(1, 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               'vect__stop_words': [stop, None],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               'vect__tokenizer': [tokenizer],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               'clf__penalty': ['l1', 'l2'],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               'clf__C': [1.0, 10.0]},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              ]</a:t>
            </a:r>
            <a:endParaRPr b="0" i="1" sz="1600" u="none" cap="none" strike="noStrike">
              <a:solidFill>
                <a:srgbClr val="000000"/>
              </a:solidFill>
              <a:latin typeface="Arial"/>
              <a:ea typeface="Arial"/>
              <a:cs typeface="Arial"/>
              <a:sym typeface="Arial"/>
            </a:endParaRPr>
          </a:p>
        </p:txBody>
      </p:sp>
      <p:sp>
        <p:nvSpPr>
          <p:cNvPr id="459" name="Google Shape;459;p118"/>
          <p:cNvSpPr/>
          <p:nvPr/>
        </p:nvSpPr>
        <p:spPr>
          <a:xfrm>
            <a:off x="1524000" y="5859888"/>
            <a:ext cx="10668000" cy="954067"/>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CO" sz="1800" u="none" cap="none" strike="noStrike">
                <a:solidFill>
                  <a:srgbClr val="FF0000"/>
                </a:solidFill>
                <a:latin typeface="Arial"/>
                <a:ea typeface="Arial"/>
                <a:cs typeface="Arial"/>
                <a:sym typeface="Arial"/>
              </a:rPr>
              <a:t>Lo anterior afectara en la precisión del modelo (estará por debajo del 90%) pero demorara menos tiempo en su proceso de creación.</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t/>
            </a:r>
            <a:endParaRPr b="1" i="0" sz="2000" u="none" cap="none" strike="noStrike">
              <a:solidFill>
                <a:srgbClr val="FF0000"/>
              </a:solidFill>
              <a:latin typeface="Calibri"/>
              <a:ea typeface="Calibri"/>
              <a:cs typeface="Calibri"/>
              <a:sym typeface="Calibri"/>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63" name="Shape 463"/>
        <p:cNvGrpSpPr/>
        <p:nvPr/>
      </p:nvGrpSpPr>
      <p:grpSpPr>
        <a:xfrm>
          <a:off x="0" y="0"/>
          <a:ext cx="0" cy="0"/>
          <a:chOff x="0" y="0"/>
          <a:chExt cx="0" cy="0"/>
        </a:xfrm>
      </p:grpSpPr>
      <p:sp>
        <p:nvSpPr>
          <p:cNvPr id="464" name="Google Shape;464;p119"/>
          <p:cNvSpPr txBox="1"/>
          <p:nvPr/>
        </p:nvSpPr>
        <p:spPr>
          <a:xfrm>
            <a:off x="1523916" y="401347"/>
            <a:ext cx="6951218"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0D5274"/>
                </a:solidFill>
                <a:latin typeface="Calibri"/>
                <a:ea typeface="Calibri"/>
                <a:cs typeface="Calibri"/>
                <a:sym typeface="Calibri"/>
              </a:rPr>
              <a:t>Análisis de sentimientos: P5-entrenar un modelo de regresión logística</a:t>
            </a:r>
            <a:endParaRPr/>
          </a:p>
        </p:txBody>
      </p:sp>
      <p:sp>
        <p:nvSpPr>
          <p:cNvPr id="465" name="Google Shape;465;p119"/>
          <p:cNvSpPr/>
          <p:nvPr/>
        </p:nvSpPr>
        <p:spPr>
          <a:xfrm flipH="1">
            <a:off x="8539701" y="698325"/>
            <a:ext cx="3315694" cy="429371"/>
          </a:xfrm>
          <a:prstGeom prst="parallelogram">
            <a:avLst>
              <a:gd fmla="val 95370" name="adj"/>
            </a:avLst>
          </a:prstGeom>
          <a:solidFill>
            <a:srgbClr val="FFC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466" name="Google Shape;466;p119"/>
          <p:cNvSpPr txBox="1"/>
          <p:nvPr/>
        </p:nvSpPr>
        <p:spPr>
          <a:xfrm>
            <a:off x="8720961" y="704910"/>
            <a:ext cx="2922326"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1" lang="es-CO" sz="1800" u="none" cap="none" strike="noStrike">
                <a:solidFill>
                  <a:schemeClr val="dk1"/>
                </a:solidFill>
                <a:latin typeface="Tahoma"/>
                <a:ea typeface="Tahoma"/>
                <a:cs typeface="Tahoma"/>
                <a:sym typeface="Tahoma"/>
              </a:rPr>
              <a:t>Ver resultados</a:t>
            </a:r>
            <a:endParaRPr b="1" i="0" sz="1800" u="none" cap="none" strike="noStrike">
              <a:solidFill>
                <a:schemeClr val="dk1"/>
              </a:solidFill>
              <a:latin typeface="Tahoma"/>
              <a:ea typeface="Tahoma"/>
              <a:cs typeface="Tahoma"/>
              <a:sym typeface="Tahoma"/>
            </a:endParaRPr>
          </a:p>
        </p:txBody>
      </p:sp>
      <p:sp>
        <p:nvSpPr>
          <p:cNvPr id="467" name="Google Shape;467;p119"/>
          <p:cNvSpPr/>
          <p:nvPr/>
        </p:nvSpPr>
        <p:spPr>
          <a:xfrm>
            <a:off x="1524000" y="1568714"/>
            <a:ext cx="9144000"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Una vez terminada la búsqueda de cuadrícula, imprimimos el mejor conjunto de parámetros:</a:t>
            </a:r>
            <a:endParaRPr b="0" i="0" sz="1600" u="none" cap="none" strike="noStrike">
              <a:solidFill>
                <a:srgbClr val="000000"/>
              </a:solidFill>
              <a:latin typeface="Calibri"/>
              <a:ea typeface="Calibri"/>
              <a:cs typeface="Calibri"/>
              <a:sym typeface="Calibri"/>
            </a:endParaRPr>
          </a:p>
        </p:txBody>
      </p:sp>
      <p:sp>
        <p:nvSpPr>
          <p:cNvPr id="468" name="Google Shape;468;p119"/>
          <p:cNvSpPr/>
          <p:nvPr/>
        </p:nvSpPr>
        <p:spPr>
          <a:xfrm>
            <a:off x="1902000" y="2332584"/>
            <a:ext cx="8766000" cy="709093"/>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Calibri"/>
                <a:ea typeface="Calibri"/>
                <a:cs typeface="Calibri"/>
                <a:sym typeface="Calibri"/>
              </a:rPr>
              <a:t>print(‘Mejores set de parametros: %s ' % gs_lr_tfidf.best_params_)</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600" u="none" cap="none" strike="noStrike">
                <a:solidFill>
                  <a:srgbClr val="000000"/>
                </a:solidFill>
                <a:latin typeface="Calibri"/>
                <a:ea typeface="Calibri"/>
                <a:cs typeface="Calibri"/>
                <a:sym typeface="Calibri"/>
              </a:rPr>
              <a:t>print(‘CV exactitud: %.3f' % gs_lr_tfidf.best_score_)</a:t>
            </a:r>
            <a:endParaRPr b="0" i="1" sz="1600" u="none" cap="none" strike="noStrike">
              <a:solidFill>
                <a:srgbClr val="000000"/>
              </a:solidFill>
              <a:latin typeface="Calibri"/>
              <a:ea typeface="Calibri"/>
              <a:cs typeface="Calibri"/>
              <a:sym typeface="Calibri"/>
            </a:endParaRPr>
          </a:p>
        </p:txBody>
      </p:sp>
      <p:sp>
        <p:nvSpPr>
          <p:cNvPr id="469" name="Google Shape;469;p119"/>
          <p:cNvSpPr/>
          <p:nvPr/>
        </p:nvSpPr>
        <p:spPr>
          <a:xfrm>
            <a:off x="1524000" y="3261131"/>
            <a:ext cx="9144000"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Una vez terminada la búsqueda de cuadrícula, imprimimos el mejor conjunto de parámetros:</a:t>
            </a:r>
            <a:endParaRPr b="0" i="0" sz="1600" u="none" cap="none" strike="noStrike">
              <a:solidFill>
                <a:srgbClr val="000000"/>
              </a:solidFill>
              <a:latin typeface="Calibri"/>
              <a:ea typeface="Calibri"/>
              <a:cs typeface="Calibri"/>
              <a:sym typeface="Calibri"/>
            </a:endParaRPr>
          </a:p>
        </p:txBody>
      </p:sp>
      <p:sp>
        <p:nvSpPr>
          <p:cNvPr id="470" name="Google Shape;470;p119"/>
          <p:cNvSpPr/>
          <p:nvPr/>
        </p:nvSpPr>
        <p:spPr>
          <a:xfrm>
            <a:off x="1826525" y="4029104"/>
            <a:ext cx="8766000" cy="7092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Calibri"/>
                <a:ea typeface="Calibri"/>
                <a:cs typeface="Calibri"/>
                <a:sym typeface="Calibri"/>
              </a:rPr>
              <a:t>clf = gs_lr_tfidf.best_estimator_</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600" u="none" cap="none" strike="noStrike">
                <a:solidFill>
                  <a:srgbClr val="000000"/>
                </a:solidFill>
                <a:latin typeface="Calibri"/>
                <a:ea typeface="Calibri"/>
                <a:cs typeface="Calibri"/>
                <a:sym typeface="Calibri"/>
              </a:rPr>
              <a:t>print('Test exactitud: %.3f' % clf.score(X_test, y_test))</a:t>
            </a:r>
            <a:endParaRPr b="0" i="1" sz="1600" u="none" cap="none" strike="noStrike">
              <a:solidFill>
                <a:srgbClr val="000000"/>
              </a:solidFill>
              <a:latin typeface="Calibri"/>
              <a:ea typeface="Calibri"/>
              <a:cs typeface="Calibri"/>
              <a:sym typeface="Calibri"/>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74" name="Shape 474"/>
        <p:cNvGrpSpPr/>
        <p:nvPr/>
      </p:nvGrpSpPr>
      <p:grpSpPr>
        <a:xfrm>
          <a:off x="0" y="0"/>
          <a:ext cx="0" cy="0"/>
          <a:chOff x="0" y="0"/>
          <a:chExt cx="0" cy="0"/>
        </a:xfrm>
      </p:grpSpPr>
      <p:sp>
        <p:nvSpPr>
          <p:cNvPr id="475" name="Google Shape;475;p120"/>
          <p:cNvSpPr/>
          <p:nvPr/>
        </p:nvSpPr>
        <p:spPr>
          <a:xfrm>
            <a:off x="1566249" y="3433567"/>
            <a:ext cx="8766000" cy="536629"/>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import nltk</a:t>
            </a:r>
            <a:endParaRPr b="0" i="1"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nltk.download("stopwords")</a:t>
            </a:r>
            <a:endParaRPr b="0" i="1" sz="1600" u="none" cap="none" strike="noStrike">
              <a:solidFill>
                <a:srgbClr val="000000"/>
              </a:solidFill>
              <a:latin typeface="Arial"/>
              <a:ea typeface="Arial"/>
              <a:cs typeface="Arial"/>
              <a:sym typeface="Arial"/>
            </a:endParaRPr>
          </a:p>
        </p:txBody>
      </p:sp>
      <p:sp>
        <p:nvSpPr>
          <p:cNvPr id="476" name="Google Shape;476;p120"/>
          <p:cNvSpPr txBox="1"/>
          <p:nvPr/>
        </p:nvSpPr>
        <p:spPr>
          <a:xfrm>
            <a:off x="1566249" y="342081"/>
            <a:ext cx="7264484"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chemeClr val="lt1"/>
                </a:solidFill>
                <a:latin typeface="Tahoma"/>
                <a:ea typeface="Tahoma"/>
                <a:cs typeface="Tahoma"/>
                <a:sym typeface="Tahoma"/>
              </a:rPr>
              <a:t>Análisis de sentimientos: archivos independientes</a:t>
            </a:r>
            <a:endParaRPr b="0" i="0" sz="1050" u="none" cap="none" strike="noStrike">
              <a:solidFill>
                <a:schemeClr val="lt1"/>
              </a:solidFill>
              <a:latin typeface="Arial"/>
              <a:ea typeface="Arial"/>
              <a:cs typeface="Arial"/>
              <a:sym typeface="Arial"/>
            </a:endParaRPr>
          </a:p>
        </p:txBody>
      </p:sp>
      <p:sp>
        <p:nvSpPr>
          <p:cNvPr id="477" name="Google Shape;477;p120"/>
          <p:cNvSpPr/>
          <p:nvPr/>
        </p:nvSpPr>
        <p:spPr>
          <a:xfrm>
            <a:off x="1566249" y="5846875"/>
            <a:ext cx="8766000" cy="338514"/>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!python movies_p3_train_and_test.py</a:t>
            </a:r>
            <a:endParaRPr b="0" i="1" sz="1600" u="none" cap="none" strike="noStrike">
              <a:solidFill>
                <a:srgbClr val="000000"/>
              </a:solidFill>
              <a:latin typeface="Arial"/>
              <a:ea typeface="Arial"/>
              <a:cs typeface="Arial"/>
              <a:sym typeface="Arial"/>
            </a:endParaRPr>
          </a:p>
        </p:txBody>
      </p:sp>
      <p:sp>
        <p:nvSpPr>
          <p:cNvPr id="478" name="Google Shape;478;p120"/>
          <p:cNvSpPr/>
          <p:nvPr/>
        </p:nvSpPr>
        <p:spPr>
          <a:xfrm>
            <a:off x="1566249" y="5342029"/>
            <a:ext cx="8766000" cy="3384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!python movies_p2_upload_drive_dataset.py</a:t>
            </a:r>
            <a:endParaRPr b="0" i="1" sz="1600" u="none" cap="none" strike="noStrike">
              <a:solidFill>
                <a:srgbClr val="000000"/>
              </a:solidFill>
              <a:latin typeface="Arial"/>
              <a:ea typeface="Arial"/>
              <a:cs typeface="Arial"/>
              <a:sym typeface="Arial"/>
            </a:endParaRPr>
          </a:p>
        </p:txBody>
      </p:sp>
      <p:sp>
        <p:nvSpPr>
          <p:cNvPr id="479" name="Google Shape;479;p120"/>
          <p:cNvSpPr/>
          <p:nvPr/>
        </p:nvSpPr>
        <p:spPr>
          <a:xfrm>
            <a:off x="1566249" y="4837172"/>
            <a:ext cx="8766000" cy="3384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!python movies_p1_download_dataset_by_csv.py</a:t>
            </a:r>
            <a:endParaRPr b="0" i="1" sz="1600" u="none" cap="none" strike="noStrike">
              <a:solidFill>
                <a:srgbClr val="000000"/>
              </a:solidFill>
              <a:latin typeface="Arial"/>
              <a:ea typeface="Arial"/>
              <a:cs typeface="Arial"/>
              <a:sym typeface="Arial"/>
            </a:endParaRPr>
          </a:p>
        </p:txBody>
      </p:sp>
      <p:sp>
        <p:nvSpPr>
          <p:cNvPr id="480" name="Google Shape;480;p120"/>
          <p:cNvSpPr/>
          <p:nvPr/>
        </p:nvSpPr>
        <p:spPr>
          <a:xfrm>
            <a:off x="1188249" y="1231411"/>
            <a:ext cx="9028090"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P1. Instalando librerías </a:t>
            </a:r>
            <a:endParaRPr b="0" i="0" sz="1600" u="none" cap="none" strike="noStrike">
              <a:solidFill>
                <a:srgbClr val="000000"/>
              </a:solidFill>
              <a:latin typeface="Calibri"/>
              <a:ea typeface="Calibri"/>
              <a:cs typeface="Calibri"/>
              <a:sym typeface="Calibri"/>
            </a:endParaRPr>
          </a:p>
        </p:txBody>
      </p:sp>
      <p:sp>
        <p:nvSpPr>
          <p:cNvPr id="481" name="Google Shape;481;p120"/>
          <p:cNvSpPr/>
          <p:nvPr/>
        </p:nvSpPr>
        <p:spPr>
          <a:xfrm>
            <a:off x="1566249" y="1650279"/>
            <a:ext cx="8766000" cy="338514"/>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pip install pyprind  </a:t>
            </a:r>
            <a:endParaRPr b="0" i="0" sz="1400" u="none" cap="none" strike="noStrike">
              <a:solidFill>
                <a:srgbClr val="000000"/>
              </a:solidFill>
              <a:latin typeface="Arial"/>
              <a:ea typeface="Arial"/>
              <a:cs typeface="Arial"/>
              <a:sym typeface="Arial"/>
            </a:endParaRPr>
          </a:p>
        </p:txBody>
      </p:sp>
      <p:sp>
        <p:nvSpPr>
          <p:cNvPr id="482" name="Google Shape;482;p120"/>
          <p:cNvSpPr/>
          <p:nvPr/>
        </p:nvSpPr>
        <p:spPr>
          <a:xfrm>
            <a:off x="1566249" y="2538485"/>
            <a:ext cx="8766000" cy="338514"/>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1" lang="es-CO" sz="1600" u="none" cap="none" strike="noStrike">
                <a:solidFill>
                  <a:srgbClr val="000000"/>
                </a:solidFill>
                <a:latin typeface="Arial"/>
                <a:ea typeface="Arial"/>
                <a:cs typeface="Arial"/>
                <a:sym typeface="Arial"/>
              </a:rPr>
              <a:t>pip install nltk</a:t>
            </a:r>
            <a:endParaRPr b="0" i="1" sz="1600" u="none" cap="none" strike="noStrike">
              <a:solidFill>
                <a:srgbClr val="000000"/>
              </a:solidFill>
              <a:latin typeface="Arial"/>
              <a:ea typeface="Arial"/>
              <a:cs typeface="Arial"/>
              <a:sym typeface="Arial"/>
            </a:endParaRPr>
          </a:p>
        </p:txBody>
      </p:sp>
      <p:sp>
        <p:nvSpPr>
          <p:cNvPr id="483" name="Google Shape;483;p120"/>
          <p:cNvSpPr/>
          <p:nvPr/>
        </p:nvSpPr>
        <p:spPr>
          <a:xfrm>
            <a:off x="1188249" y="2081950"/>
            <a:ext cx="9028090"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P2. Instalando librerías y descargando paquetes.</a:t>
            </a:r>
            <a:endParaRPr b="0" i="0" sz="1600" u="none" cap="none" strike="noStrike">
              <a:solidFill>
                <a:srgbClr val="000000"/>
              </a:solidFill>
              <a:latin typeface="Calibri"/>
              <a:ea typeface="Calibri"/>
              <a:cs typeface="Calibri"/>
              <a:sym typeface="Calibri"/>
            </a:endParaRPr>
          </a:p>
        </p:txBody>
      </p:sp>
      <p:sp>
        <p:nvSpPr>
          <p:cNvPr id="484" name="Google Shape;484;p120"/>
          <p:cNvSpPr/>
          <p:nvPr/>
        </p:nvSpPr>
        <p:spPr>
          <a:xfrm>
            <a:off x="1188249" y="3001359"/>
            <a:ext cx="9028090"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P3. Descargando paquetes.</a:t>
            </a:r>
            <a:endParaRPr b="0" i="0" sz="1600" u="none" cap="none" strike="noStrike">
              <a:solidFill>
                <a:srgbClr val="000000"/>
              </a:solidFill>
              <a:latin typeface="Calibri"/>
              <a:ea typeface="Calibri"/>
              <a:cs typeface="Calibri"/>
              <a:sym typeface="Calibri"/>
            </a:endParaRPr>
          </a:p>
        </p:txBody>
      </p:sp>
      <p:sp>
        <p:nvSpPr>
          <p:cNvPr id="485" name="Google Shape;485;p120"/>
          <p:cNvSpPr/>
          <p:nvPr/>
        </p:nvSpPr>
        <p:spPr>
          <a:xfrm>
            <a:off x="1188249" y="4176947"/>
            <a:ext cx="9028090" cy="58473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P4. Cargar archivos Python con código completo.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Calibri"/>
                <a:ea typeface="Calibri"/>
                <a:cs typeface="Calibri"/>
                <a:sym typeface="Calibri"/>
              </a:rPr>
              <a:t>P5. Ejecutar comando para cada uno de los archivos *.py </a:t>
            </a:r>
            <a:endParaRPr b="0" i="0" sz="1600" u="none" cap="none" strike="noStrike">
              <a:solidFill>
                <a:srgbClr val="000000"/>
              </a:solidFill>
              <a:latin typeface="Calibri"/>
              <a:ea typeface="Calibri"/>
              <a:cs typeface="Calibri"/>
              <a:sym typeface="Calibri"/>
            </a:endParaRPr>
          </a:p>
        </p:txBody>
      </p:sp>
      <p:pic>
        <p:nvPicPr>
          <p:cNvPr id="486" name="Google Shape;486;p120"/>
          <p:cNvPicPr preferRelativeResize="0"/>
          <p:nvPr/>
        </p:nvPicPr>
        <p:blipFill rotWithShape="1">
          <a:blip r:embed="rId4">
            <a:alphaModFix/>
          </a:blip>
          <a:srcRect b="0" l="0" r="0" t="0"/>
          <a:stretch/>
        </p:blipFill>
        <p:spPr>
          <a:xfrm>
            <a:off x="7692980" y="3833603"/>
            <a:ext cx="2975020" cy="2991876"/>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Sp="0">
  <p:cSld>
    <p:bg>
      <p:bgPr>
        <a:solidFill>
          <a:schemeClr val="dk1"/>
        </a:solidFill>
      </p:bgPr>
    </p:bg>
    <p:spTree>
      <p:nvGrpSpPr>
        <p:cNvPr id="490" name="Shape 490"/>
        <p:cNvGrpSpPr/>
        <p:nvPr/>
      </p:nvGrpSpPr>
      <p:grpSpPr>
        <a:xfrm>
          <a:off x="0" y="0"/>
          <a:ext cx="0" cy="0"/>
          <a:chOff x="0" y="0"/>
          <a:chExt cx="0" cy="0"/>
        </a:xfrm>
      </p:grpSpPr>
      <p:pic>
        <p:nvPicPr>
          <p:cNvPr descr="Resultado de imagen para pelicula 300" id="491" name="Google Shape;491;p63"/>
          <p:cNvPicPr preferRelativeResize="0"/>
          <p:nvPr/>
        </p:nvPicPr>
        <p:blipFill rotWithShape="1">
          <a:blip r:embed="rId3">
            <a:alphaModFix/>
          </a:blip>
          <a:srcRect b="0" l="0" r="0" t="0"/>
          <a:stretch/>
        </p:blipFill>
        <p:spPr>
          <a:xfrm>
            <a:off x="1524000" y="1287887"/>
            <a:ext cx="9144000" cy="4339650"/>
          </a:xfrm>
          <a:prstGeom prst="rect">
            <a:avLst/>
          </a:prstGeom>
          <a:noFill/>
          <a:ln>
            <a:noFill/>
          </a:ln>
        </p:spPr>
      </p:pic>
      <p:sp>
        <p:nvSpPr>
          <p:cNvPr id="492" name="Google Shape;492;p63"/>
          <p:cNvSpPr txBox="1"/>
          <p:nvPr/>
        </p:nvSpPr>
        <p:spPr>
          <a:xfrm>
            <a:off x="1524000" y="5570114"/>
            <a:ext cx="9144000" cy="1323439"/>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CO" sz="8000" u="none" cap="none" strike="noStrike">
                <a:solidFill>
                  <a:schemeClr val="lt1"/>
                </a:solidFill>
                <a:latin typeface="Arial"/>
                <a:ea typeface="Arial"/>
                <a:cs typeface="Arial"/>
                <a:sym typeface="Arial"/>
              </a:rPr>
              <a:t>Precision! </a:t>
            </a:r>
            <a:endParaRPr b="0" i="0" sz="1400" u="none" cap="none" strike="noStrike">
              <a:solidFill>
                <a:srgbClr val="000000"/>
              </a:solidFill>
              <a:latin typeface="Arial"/>
              <a:ea typeface="Arial"/>
              <a:cs typeface="Arial"/>
              <a:sym typeface="Arial"/>
            </a:endParaRPr>
          </a:p>
        </p:txBody>
      </p:sp>
      <p:sp>
        <p:nvSpPr>
          <p:cNvPr id="493" name="Google Shape;493;p63"/>
          <p:cNvSpPr/>
          <p:nvPr/>
        </p:nvSpPr>
        <p:spPr>
          <a:xfrm>
            <a:off x="1524000" y="0"/>
            <a:ext cx="9143999" cy="156966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CO" sz="9600" u="none" cap="none" strike="noStrike">
                <a:solidFill>
                  <a:schemeClr val="lt1"/>
                </a:solidFill>
                <a:latin typeface="Arial"/>
                <a:ea typeface="Arial"/>
                <a:cs typeface="Arial"/>
                <a:sym typeface="Arial"/>
              </a:rPr>
              <a:t>This is </a:t>
            </a:r>
            <a:endParaRPr b="0" i="0" sz="1400" u="none" cap="none" strike="noStrike">
              <a:solidFill>
                <a:srgbClr val="000000"/>
              </a:solidFill>
              <a:latin typeface="Arial"/>
              <a:ea typeface="Arial"/>
              <a:cs typeface="Arial"/>
              <a:sym typeface="Arial"/>
            </a:endParaRPr>
          </a:p>
        </p:txBody>
      </p:sp>
      <p:sp>
        <p:nvSpPr>
          <p:cNvPr id="494" name="Google Shape;494;p63"/>
          <p:cNvSpPr/>
          <p:nvPr/>
        </p:nvSpPr>
        <p:spPr>
          <a:xfrm>
            <a:off x="1524000" y="1819799"/>
            <a:ext cx="4447051" cy="264687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6600" u="none" cap="none" strike="noStrike">
                <a:solidFill>
                  <a:srgbClr val="FFFF00"/>
                </a:solidFill>
                <a:latin typeface="Arial"/>
                <a:ea typeface="Arial"/>
                <a:cs typeface="Arial"/>
                <a:sym typeface="Arial"/>
              </a:rPr>
              <a:t>89%</a:t>
            </a:r>
            <a:endParaRPr b="0" i="0" sz="16600" u="none" cap="none" strike="noStrike">
              <a:solidFill>
                <a:srgbClr val="FFFF00"/>
              </a:solidFill>
              <a:latin typeface="Arial"/>
              <a:ea typeface="Arial"/>
              <a:cs typeface="Arial"/>
              <a:sym typeface="Arial"/>
            </a:endParaRPr>
          </a:p>
        </p:txBody>
      </p:sp>
      <p:sp>
        <p:nvSpPr>
          <p:cNvPr id="495" name="Google Shape;495;p63"/>
          <p:cNvSpPr/>
          <p:nvPr/>
        </p:nvSpPr>
        <p:spPr>
          <a:xfrm>
            <a:off x="1536878" y="1843994"/>
            <a:ext cx="4447051" cy="2646878"/>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6600" u="none" cap="none" strike="noStrike">
                <a:solidFill>
                  <a:schemeClr val="lt1"/>
                </a:solidFill>
                <a:latin typeface="Arial"/>
                <a:ea typeface="Arial"/>
                <a:cs typeface="Arial"/>
                <a:sym typeface="Arial"/>
              </a:rPr>
              <a:t>89%</a:t>
            </a:r>
            <a:endParaRPr b="0" i="0" sz="16600" u="none" cap="none"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10" name="Shape 110"/>
        <p:cNvGrpSpPr/>
        <p:nvPr/>
      </p:nvGrpSpPr>
      <p:grpSpPr>
        <a:xfrm>
          <a:off x="0" y="0"/>
          <a:ext cx="0" cy="0"/>
          <a:chOff x="0" y="0"/>
          <a:chExt cx="0" cy="0"/>
        </a:xfrm>
      </p:grpSpPr>
      <p:sp>
        <p:nvSpPr>
          <p:cNvPr id="111" name="Google Shape;111;p17"/>
          <p:cNvSpPr txBox="1"/>
          <p:nvPr/>
        </p:nvSpPr>
        <p:spPr>
          <a:xfrm>
            <a:off x="1354666" y="773147"/>
            <a:ext cx="10837334" cy="5570715"/>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CO" sz="4000" u="none" cap="none" strike="noStrike">
                <a:solidFill>
                  <a:schemeClr val="dk1"/>
                </a:solidFill>
                <a:latin typeface="Calibri"/>
                <a:ea typeface="Calibri"/>
                <a:cs typeface="Calibri"/>
                <a:sym typeface="Calibri"/>
              </a:rPr>
              <a:t>Aplicar el aprendizaje automático para el análisis de sentimientos.</a:t>
            </a:r>
            <a:endParaRPr b="1" i="0" sz="32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None/>
            </a:pPr>
            <a:r>
              <a:t/>
            </a:r>
            <a:endParaRPr b="0" i="0" sz="2400" u="none" cap="none" strike="noStrike">
              <a:solidFill>
                <a:schemeClr val="dk1"/>
              </a:solidFill>
              <a:latin typeface="Calibri"/>
              <a:ea typeface="Calibri"/>
              <a:cs typeface="Calibri"/>
              <a:sym typeface="Calibri"/>
            </a:endParaRPr>
          </a:p>
          <a:p>
            <a:pPr indent="-285750" lvl="0" marL="285750" marR="0" rtl="0" algn="l">
              <a:lnSpc>
                <a:spcPct val="150000"/>
              </a:lnSpc>
              <a:spcBef>
                <a:spcPts val="0"/>
              </a:spcBef>
              <a:spcAft>
                <a:spcPts val="0"/>
              </a:spcAft>
              <a:buClr>
                <a:srgbClr val="000000"/>
              </a:buClr>
              <a:buSzPts val="1800"/>
              <a:buFont typeface="Arial"/>
              <a:buChar char="•"/>
            </a:pPr>
            <a:r>
              <a:rPr b="0" i="0" lang="es-CO" sz="2400" u="none" cap="none" strike="noStrike">
                <a:solidFill>
                  <a:schemeClr val="dk1"/>
                </a:solidFill>
                <a:latin typeface="Calibri"/>
                <a:ea typeface="Calibri"/>
                <a:cs typeface="Calibri"/>
                <a:sym typeface="Calibri"/>
              </a:rPr>
              <a:t>Obtener base de datos de conocimientos.</a:t>
            </a:r>
            <a:endParaRPr/>
          </a:p>
          <a:p>
            <a:pPr indent="-285750" lvl="0" marL="285750" marR="0" rtl="0" algn="l">
              <a:lnSpc>
                <a:spcPct val="150000"/>
              </a:lnSpc>
              <a:spcBef>
                <a:spcPts val="0"/>
              </a:spcBef>
              <a:spcAft>
                <a:spcPts val="0"/>
              </a:spcAft>
              <a:buClr>
                <a:srgbClr val="000000"/>
              </a:buClr>
              <a:buSzPts val="1800"/>
              <a:buFont typeface="Arial"/>
              <a:buChar char="•"/>
            </a:pPr>
            <a:r>
              <a:rPr b="0" i="0" lang="es-CO" sz="2400" u="none" cap="none" strike="noStrike">
                <a:solidFill>
                  <a:schemeClr val="dk1"/>
                </a:solidFill>
                <a:latin typeface="Calibri"/>
                <a:ea typeface="Calibri"/>
                <a:cs typeface="Calibri"/>
                <a:sym typeface="Calibri"/>
              </a:rPr>
              <a:t>Limpiar y preparar datos textuales.</a:t>
            </a:r>
            <a:endParaRPr b="0" i="0" sz="1800" u="none" cap="none" strike="noStrike">
              <a:solidFill>
                <a:srgbClr val="000000"/>
              </a:solidFill>
              <a:latin typeface="Calibri"/>
              <a:ea typeface="Calibri"/>
              <a:cs typeface="Calibri"/>
              <a:sym typeface="Calibri"/>
            </a:endParaRPr>
          </a:p>
          <a:p>
            <a:pPr indent="-285750" lvl="0" marL="285750" marR="0" rtl="0" algn="l">
              <a:lnSpc>
                <a:spcPct val="150000"/>
              </a:lnSpc>
              <a:spcBef>
                <a:spcPts val="0"/>
              </a:spcBef>
              <a:spcAft>
                <a:spcPts val="0"/>
              </a:spcAft>
              <a:buClr>
                <a:srgbClr val="000000"/>
              </a:buClr>
              <a:buSzPts val="1800"/>
              <a:buFont typeface="Arial"/>
              <a:buChar char="•"/>
            </a:pPr>
            <a:r>
              <a:rPr b="0" i="0" lang="es-CO" sz="2400" u="none" cap="none" strike="noStrike">
                <a:solidFill>
                  <a:schemeClr val="dk1"/>
                </a:solidFill>
                <a:latin typeface="Calibri"/>
                <a:ea typeface="Calibri"/>
                <a:cs typeface="Calibri"/>
                <a:sym typeface="Calibri"/>
              </a:rPr>
              <a:t>Crear vectores de características a partir de documentos de texto.</a:t>
            </a:r>
            <a:endParaRPr b="0" i="0" sz="1800" u="none" cap="none" strike="noStrike">
              <a:solidFill>
                <a:srgbClr val="000000"/>
              </a:solidFill>
              <a:latin typeface="Calibri"/>
              <a:ea typeface="Calibri"/>
              <a:cs typeface="Calibri"/>
              <a:sym typeface="Calibri"/>
            </a:endParaRPr>
          </a:p>
          <a:p>
            <a:pPr indent="-285750" lvl="0" marL="285750" marR="0" rtl="0" algn="l">
              <a:lnSpc>
                <a:spcPct val="150000"/>
              </a:lnSpc>
              <a:spcBef>
                <a:spcPts val="0"/>
              </a:spcBef>
              <a:spcAft>
                <a:spcPts val="0"/>
              </a:spcAft>
              <a:buClr>
                <a:srgbClr val="000000"/>
              </a:buClr>
              <a:buSzPts val="1800"/>
              <a:buFont typeface="Arial"/>
              <a:buChar char="•"/>
            </a:pPr>
            <a:r>
              <a:rPr b="0" i="0" lang="es-CO" sz="2400" u="none" cap="none" strike="noStrike">
                <a:solidFill>
                  <a:schemeClr val="dk1"/>
                </a:solidFill>
                <a:latin typeface="Calibri"/>
                <a:ea typeface="Calibri"/>
                <a:cs typeface="Calibri"/>
                <a:sym typeface="Calibri"/>
              </a:rPr>
              <a:t>Entrenar un modelo de aprendizaje automático para clasificar criticas de películas (negativas y positivas).</a:t>
            </a:r>
            <a:endParaRPr b="0" i="0" sz="1800" u="none" cap="none" strike="noStrike">
              <a:solidFill>
                <a:srgbClr val="000000"/>
              </a:solidFill>
              <a:latin typeface="Calibri"/>
              <a:ea typeface="Calibri"/>
              <a:cs typeface="Calibri"/>
              <a:sym typeface="Calibri"/>
            </a:endParaRPr>
          </a:p>
          <a:p>
            <a:pPr indent="-285750" lvl="0" marL="285750" marR="0" rtl="0" algn="l">
              <a:lnSpc>
                <a:spcPct val="150000"/>
              </a:lnSpc>
              <a:spcBef>
                <a:spcPts val="0"/>
              </a:spcBef>
              <a:spcAft>
                <a:spcPts val="0"/>
              </a:spcAft>
              <a:buClr>
                <a:srgbClr val="000000"/>
              </a:buClr>
              <a:buSzPts val="1800"/>
              <a:buFont typeface="Arial"/>
              <a:buChar char="•"/>
            </a:pPr>
            <a:r>
              <a:rPr b="0" i="0" lang="es-CO" sz="2400" u="none" cap="none" strike="noStrike">
                <a:solidFill>
                  <a:schemeClr val="dk1"/>
                </a:solidFill>
                <a:latin typeface="Calibri"/>
                <a:ea typeface="Calibri"/>
                <a:cs typeface="Calibri"/>
                <a:sym typeface="Calibri"/>
              </a:rPr>
              <a:t>Trabajar con grandes conjunto de datos textuales.</a:t>
            </a:r>
            <a:endParaRPr b="0" i="0" sz="1800" u="none" cap="none" strike="noStrike">
              <a:solidFill>
                <a:srgbClr val="000000"/>
              </a:solidFill>
              <a:latin typeface="Calibri"/>
              <a:ea typeface="Calibri"/>
              <a:cs typeface="Calibri"/>
              <a:sym typeface="Calibri"/>
            </a:endParaRPr>
          </a:p>
          <a:p>
            <a:pPr indent="-285750" lvl="0" marL="285750" marR="0" rtl="0" algn="l">
              <a:lnSpc>
                <a:spcPct val="150000"/>
              </a:lnSpc>
              <a:spcBef>
                <a:spcPts val="0"/>
              </a:spcBef>
              <a:spcAft>
                <a:spcPts val="0"/>
              </a:spcAft>
              <a:buClr>
                <a:srgbClr val="000000"/>
              </a:buClr>
              <a:buSzPts val="1800"/>
              <a:buFont typeface="Arial"/>
              <a:buChar char="•"/>
            </a:pPr>
            <a:r>
              <a:rPr b="0" i="0" lang="es-CO" sz="2400" u="none" cap="none" strike="noStrike">
                <a:solidFill>
                  <a:schemeClr val="dk1"/>
                </a:solidFill>
                <a:latin typeface="Calibri"/>
                <a:ea typeface="Calibri"/>
                <a:cs typeface="Calibri"/>
                <a:sym typeface="Calibri"/>
              </a:rPr>
              <a:t>Inferir temas a partir de colecciones de documentos.</a:t>
            </a:r>
            <a:endParaRPr b="0" i="0" sz="2400" u="none" cap="none" strike="noStrike">
              <a:solidFill>
                <a:schemeClr val="dk1"/>
              </a:solidFill>
              <a:latin typeface="Calibri"/>
              <a:ea typeface="Calibri"/>
              <a:cs typeface="Calibri"/>
              <a:sym typeface="Calibri"/>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499" name="Shape 499"/>
        <p:cNvGrpSpPr/>
        <p:nvPr/>
      </p:nvGrpSpPr>
      <p:grpSpPr>
        <a:xfrm>
          <a:off x="0" y="0"/>
          <a:ext cx="0" cy="0"/>
          <a:chOff x="0" y="0"/>
          <a:chExt cx="0" cy="0"/>
        </a:xfrm>
      </p:grpSpPr>
      <p:sp>
        <p:nvSpPr>
          <p:cNvPr id="500" name="Google Shape;500;p121"/>
          <p:cNvSpPr txBox="1"/>
          <p:nvPr/>
        </p:nvSpPr>
        <p:spPr>
          <a:xfrm>
            <a:off x="1524000" y="0"/>
            <a:ext cx="9144000" cy="707886"/>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CO" sz="4000" u="none" cap="none" strike="noStrike">
                <a:solidFill>
                  <a:srgbClr val="000000"/>
                </a:solidFill>
                <a:latin typeface="Arial"/>
                <a:ea typeface="Arial"/>
                <a:cs typeface="Arial"/>
                <a:sym typeface="Arial"/>
              </a:rPr>
              <a:t>Si muy bueno…pero solo hace eso?</a:t>
            </a:r>
            <a:endParaRPr b="0" i="0" sz="1400" u="none" cap="none" strike="noStrike">
              <a:solidFill>
                <a:srgbClr val="000000"/>
              </a:solidFill>
              <a:latin typeface="Arial"/>
              <a:ea typeface="Arial"/>
              <a:cs typeface="Arial"/>
              <a:sym typeface="Arial"/>
            </a:endParaRPr>
          </a:p>
        </p:txBody>
      </p:sp>
      <p:pic>
        <p:nvPicPr>
          <p:cNvPr descr="Imagen relacionada" id="501" name="Google Shape;501;p121"/>
          <p:cNvPicPr preferRelativeResize="0"/>
          <p:nvPr/>
        </p:nvPicPr>
        <p:blipFill rotWithShape="1">
          <a:blip r:embed="rId4">
            <a:alphaModFix/>
          </a:blip>
          <a:srcRect b="0" l="0" r="0" t="0"/>
          <a:stretch/>
        </p:blipFill>
        <p:spPr>
          <a:xfrm>
            <a:off x="3258690" y="707887"/>
            <a:ext cx="4695825" cy="3305175"/>
          </a:xfrm>
          <a:prstGeom prst="rect">
            <a:avLst/>
          </a:prstGeom>
          <a:noFill/>
          <a:ln>
            <a:noFill/>
          </a:ln>
        </p:spPr>
      </p:pic>
      <p:sp>
        <p:nvSpPr>
          <p:cNvPr id="502" name="Google Shape;502;p121"/>
          <p:cNvSpPr/>
          <p:nvPr/>
        </p:nvSpPr>
        <p:spPr>
          <a:xfrm>
            <a:off x="1524001" y="4141049"/>
            <a:ext cx="9143999" cy="181588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s-CO" sz="2800" u="none" cap="none" strike="noStrike">
                <a:solidFill>
                  <a:srgbClr val="000000"/>
                </a:solidFill>
                <a:latin typeface="Arial"/>
                <a:ea typeface="Arial"/>
                <a:cs typeface="Arial"/>
                <a:sym typeface="Arial"/>
              </a:rPr>
              <a:t>…Creamos una IA que determina si una critica es buena o no y con una aceptabilidad del 89%... </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None/>
            </a:pPr>
            <a:r>
              <a:rPr b="1" i="0" lang="es-CO" sz="2800" u="none" cap="none" strike="noStrike">
                <a:solidFill>
                  <a:srgbClr val="000000"/>
                </a:solidFill>
                <a:latin typeface="Arial"/>
                <a:ea typeface="Arial"/>
                <a:cs typeface="Arial"/>
                <a:sym typeface="Arial"/>
              </a:rPr>
              <a:t> con eso creamos SKYNET…QUE SUSTOOOOOOOOO</a:t>
            </a:r>
            <a:endParaRPr b="0" i="0" sz="2800" u="none" cap="none" strike="noStrike">
              <a:solidFill>
                <a:srgbClr val="000000"/>
              </a:solidFill>
              <a:latin typeface="Arial"/>
              <a:ea typeface="Arial"/>
              <a:cs typeface="Arial"/>
              <a:sym typeface="Aria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06" name="Shape 506"/>
        <p:cNvGrpSpPr/>
        <p:nvPr/>
      </p:nvGrpSpPr>
      <p:grpSpPr>
        <a:xfrm>
          <a:off x="0" y="0"/>
          <a:ext cx="0" cy="0"/>
          <a:chOff x="0" y="0"/>
          <a:chExt cx="0" cy="0"/>
        </a:xfrm>
      </p:grpSpPr>
      <p:sp>
        <p:nvSpPr>
          <p:cNvPr id="507" name="Google Shape;507;p122"/>
          <p:cNvSpPr txBox="1"/>
          <p:nvPr/>
        </p:nvSpPr>
        <p:spPr>
          <a:xfrm>
            <a:off x="1524000" y="1"/>
            <a:ext cx="9144000" cy="6001643"/>
          </a:xfrm>
          <a:prstGeom prst="rect">
            <a:avLst/>
          </a:prstGeom>
          <a:noFill/>
          <a:ln>
            <a:noFill/>
          </a:ln>
        </p:spPr>
        <p:txBody>
          <a:bodyPr anchorCtr="0" anchor="t" bIns="45700" lIns="91425" spcFirstLastPara="1" rIns="91425" wrap="square" tIns="45700">
            <a:spAutoFit/>
          </a:bodyPr>
          <a:lstStyle/>
          <a:p>
            <a:pPr indent="0" lvl="0" marL="0" marR="0" rtl="0" algn="just">
              <a:lnSpc>
                <a:spcPct val="100000"/>
              </a:lnSpc>
              <a:spcBef>
                <a:spcPts val="0"/>
              </a:spcBef>
              <a:spcAft>
                <a:spcPts val="0"/>
              </a:spcAft>
              <a:buNone/>
            </a:pPr>
            <a:r>
              <a:t/>
            </a:r>
            <a:endParaRPr b="1" i="0" sz="32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rPr b="0" i="0" lang="es-CO" sz="3200" u="none" cap="none" strike="noStrike">
                <a:solidFill>
                  <a:srgbClr val="000000"/>
                </a:solidFill>
                <a:latin typeface="Arial"/>
                <a:ea typeface="Arial"/>
                <a:cs typeface="Arial"/>
                <a:sym typeface="Arial"/>
              </a:rPr>
              <a:t>Sabemos que tenemos </a:t>
            </a:r>
            <a:r>
              <a:rPr b="1" i="0" lang="es-CO" sz="3200" u="none" cap="none" strike="noStrike">
                <a:solidFill>
                  <a:srgbClr val="000000"/>
                </a:solidFill>
                <a:latin typeface="Arial"/>
                <a:ea typeface="Arial"/>
                <a:cs typeface="Arial"/>
                <a:sym typeface="Arial"/>
              </a:rPr>
              <a:t>50.000</a:t>
            </a:r>
            <a:r>
              <a:rPr b="0" i="0" lang="es-CO" sz="3200" u="none" cap="none" strike="noStrike">
                <a:solidFill>
                  <a:srgbClr val="000000"/>
                </a:solidFill>
                <a:latin typeface="Arial"/>
                <a:ea typeface="Arial"/>
                <a:cs typeface="Arial"/>
                <a:sym typeface="Arial"/>
              </a:rPr>
              <a:t> criticas:</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t/>
            </a:r>
            <a:endParaRPr b="0" i="0" sz="3200" u="none" cap="none" strike="noStrike">
              <a:solidFill>
                <a:srgbClr val="000000"/>
              </a:solidFill>
              <a:latin typeface="Arial"/>
              <a:ea typeface="Arial"/>
              <a:cs typeface="Arial"/>
              <a:sym typeface="Arial"/>
            </a:endParaRPr>
          </a:p>
          <a:p>
            <a:pPr indent="-457200" lvl="0" marL="457200" marR="0" rtl="0" algn="just">
              <a:lnSpc>
                <a:spcPct val="100000"/>
              </a:lnSpc>
              <a:spcBef>
                <a:spcPts val="0"/>
              </a:spcBef>
              <a:spcAft>
                <a:spcPts val="0"/>
              </a:spcAft>
              <a:buClr>
                <a:srgbClr val="000000"/>
              </a:buClr>
              <a:buSzPts val="3200"/>
              <a:buFont typeface="Arial"/>
              <a:buChar char="•"/>
            </a:pPr>
            <a:r>
              <a:rPr b="0" i="0" lang="es-CO" sz="3200" u="none" cap="none" strike="noStrike">
                <a:solidFill>
                  <a:srgbClr val="000000"/>
                </a:solidFill>
                <a:latin typeface="Arial"/>
                <a:ea typeface="Arial"/>
                <a:cs typeface="Arial"/>
                <a:sym typeface="Arial"/>
              </a:rPr>
              <a:t>50% positivas </a:t>
            </a:r>
            <a:endParaRPr b="0" i="0" sz="1400" u="none" cap="none" strike="noStrike">
              <a:solidFill>
                <a:srgbClr val="000000"/>
              </a:solidFill>
              <a:latin typeface="Arial"/>
              <a:ea typeface="Arial"/>
              <a:cs typeface="Arial"/>
              <a:sym typeface="Arial"/>
            </a:endParaRPr>
          </a:p>
          <a:p>
            <a:pPr indent="-457200" lvl="0" marL="457200" marR="0" rtl="0" algn="just">
              <a:lnSpc>
                <a:spcPct val="100000"/>
              </a:lnSpc>
              <a:spcBef>
                <a:spcPts val="0"/>
              </a:spcBef>
              <a:spcAft>
                <a:spcPts val="0"/>
              </a:spcAft>
              <a:buClr>
                <a:srgbClr val="000000"/>
              </a:buClr>
              <a:buSzPts val="3200"/>
              <a:buFont typeface="Arial"/>
              <a:buChar char="•"/>
            </a:pPr>
            <a:r>
              <a:rPr b="0" i="0" lang="es-CO" sz="3200" u="none" cap="none" strike="noStrike">
                <a:solidFill>
                  <a:srgbClr val="000000"/>
                </a:solidFill>
                <a:latin typeface="Arial"/>
                <a:ea typeface="Arial"/>
                <a:cs typeface="Arial"/>
                <a:sym typeface="Arial"/>
              </a:rPr>
              <a:t>50% negativas</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t/>
            </a:r>
            <a:endParaRPr b="0" i="0" sz="32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rPr b="0" i="0" lang="es-CO" sz="3200" u="none" cap="none" strike="noStrike">
                <a:solidFill>
                  <a:srgbClr val="000000"/>
                </a:solidFill>
                <a:latin typeface="Arial"/>
                <a:ea typeface="Arial"/>
                <a:cs typeface="Arial"/>
                <a:sym typeface="Arial"/>
              </a:rPr>
              <a:t>Pero no sabemos nada más!.</a:t>
            </a:r>
            <a:endParaRPr b="0" i="0" sz="14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t/>
            </a:r>
            <a:endParaRPr b="0" i="0" sz="32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t/>
            </a:r>
            <a:endParaRPr b="0" i="0" sz="3200" u="none" cap="none" strike="noStrike">
              <a:solidFill>
                <a:srgbClr val="000000"/>
              </a:solidFill>
              <a:latin typeface="Arial"/>
              <a:ea typeface="Arial"/>
              <a:cs typeface="Arial"/>
              <a:sym typeface="Arial"/>
            </a:endParaRPr>
          </a:p>
          <a:p>
            <a:pPr indent="0" lvl="0" marL="0" marR="0" rtl="0" algn="just">
              <a:lnSpc>
                <a:spcPct val="100000"/>
              </a:lnSpc>
              <a:spcBef>
                <a:spcPts val="0"/>
              </a:spcBef>
              <a:spcAft>
                <a:spcPts val="0"/>
              </a:spcAft>
              <a:buNone/>
            </a:pPr>
            <a:r>
              <a:rPr b="0" i="0" lang="es-CO" sz="3200" u="none" cap="none" strike="noStrike">
                <a:solidFill>
                  <a:srgbClr val="000000"/>
                </a:solidFill>
                <a:latin typeface="Arial"/>
                <a:ea typeface="Arial"/>
                <a:cs typeface="Arial"/>
                <a:sym typeface="Arial"/>
              </a:rPr>
              <a:t>Dejemos que la inteligencia artificial nos categorice los documentos según lo más frecuente encontrado.</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11" name="Shape 511"/>
        <p:cNvGrpSpPr/>
        <p:nvPr/>
      </p:nvGrpSpPr>
      <p:grpSpPr>
        <a:xfrm>
          <a:off x="0" y="0"/>
          <a:ext cx="0" cy="0"/>
          <a:chOff x="0" y="0"/>
          <a:chExt cx="0" cy="0"/>
        </a:xfrm>
      </p:grpSpPr>
      <p:sp>
        <p:nvSpPr>
          <p:cNvPr id="512" name="Google Shape;512;p123"/>
          <p:cNvSpPr txBox="1"/>
          <p:nvPr/>
        </p:nvSpPr>
        <p:spPr>
          <a:xfrm>
            <a:off x="1566249" y="342081"/>
            <a:ext cx="7145951"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chemeClr val="lt1"/>
                </a:solidFill>
                <a:latin typeface="Tahoma"/>
                <a:ea typeface="Tahoma"/>
                <a:cs typeface="Tahoma"/>
                <a:sym typeface="Tahoma"/>
              </a:rPr>
              <a:t>Modelado de temas con LDA - Latent Direchlet Allocation</a:t>
            </a:r>
            <a:endParaRPr b="1" i="0" sz="2400" u="none" cap="none" strike="noStrike">
              <a:solidFill>
                <a:schemeClr val="lt1"/>
              </a:solidFill>
              <a:latin typeface="Tahoma"/>
              <a:ea typeface="Tahoma"/>
              <a:cs typeface="Tahoma"/>
              <a:sym typeface="Tahoma"/>
            </a:endParaRPr>
          </a:p>
        </p:txBody>
      </p:sp>
      <p:sp>
        <p:nvSpPr>
          <p:cNvPr id="513" name="Google Shape;513;p123"/>
          <p:cNvSpPr/>
          <p:nvPr/>
        </p:nvSpPr>
        <p:spPr>
          <a:xfrm flipH="1">
            <a:off x="8539701" y="698325"/>
            <a:ext cx="3315694" cy="429371"/>
          </a:xfrm>
          <a:prstGeom prst="parallelogram">
            <a:avLst>
              <a:gd fmla="val 95370" name="adj"/>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14" name="Google Shape;514;p123"/>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Cargando dataset</a:t>
            </a:r>
            <a:endParaRPr b="1" i="0" sz="1800" u="none" cap="none" strike="noStrike">
              <a:solidFill>
                <a:schemeClr val="lt1"/>
              </a:solidFill>
              <a:latin typeface="Tahoma"/>
              <a:ea typeface="Tahoma"/>
              <a:cs typeface="Tahoma"/>
              <a:sym typeface="Tahoma"/>
            </a:endParaRPr>
          </a:p>
        </p:txBody>
      </p:sp>
      <p:sp>
        <p:nvSpPr>
          <p:cNvPr id="515" name="Google Shape;515;p123"/>
          <p:cNvSpPr txBox="1"/>
          <p:nvPr/>
        </p:nvSpPr>
        <p:spPr>
          <a:xfrm flipH="1">
            <a:off x="1524000" y="1259298"/>
            <a:ext cx="9144000" cy="369332"/>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800" u="none" cap="none" strike="noStrike">
                <a:solidFill>
                  <a:srgbClr val="000000"/>
                </a:solidFill>
                <a:latin typeface="Arial"/>
                <a:ea typeface="Arial"/>
                <a:cs typeface="Arial"/>
                <a:sym typeface="Arial"/>
              </a:rPr>
              <a:t>CARGAMOS DRIVE donde tenemos el dataset</a:t>
            </a:r>
            <a:endParaRPr b="0" i="0" sz="1800" u="none" cap="none" strike="noStrike">
              <a:solidFill>
                <a:srgbClr val="000000"/>
              </a:solidFill>
              <a:latin typeface="Arial"/>
              <a:ea typeface="Arial"/>
              <a:cs typeface="Arial"/>
              <a:sym typeface="Arial"/>
            </a:endParaRPr>
          </a:p>
        </p:txBody>
      </p:sp>
      <p:sp>
        <p:nvSpPr>
          <p:cNvPr id="516" name="Google Shape;516;p123"/>
          <p:cNvSpPr/>
          <p:nvPr/>
        </p:nvSpPr>
        <p:spPr>
          <a:xfrm>
            <a:off x="1902000" y="1963391"/>
            <a:ext cx="10290000" cy="33429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from google.colab import drive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drive.mount('/content/gdrive')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import re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import pandas as pd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import nltk</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df = pd.DataFrame()</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400" u="none" cap="none" strike="noStrike">
                <a:solidFill>
                  <a:srgbClr val="000000"/>
                </a:solidFill>
                <a:latin typeface="Arial"/>
                <a:ea typeface="Arial"/>
                <a:cs typeface="Arial"/>
                <a:sym typeface="Arial"/>
              </a:rPr>
              <a:t>df = pd.read_csv('/content/gdrive/My Drive/USTA-201902/USTA-201902_7°_DEEP_LEARNING/Documentos/libros_jupyter/PLN/DataSets/PLN_movie_data.csv', encoding='utf-8')</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20" name="Shape 520"/>
        <p:cNvGrpSpPr/>
        <p:nvPr/>
      </p:nvGrpSpPr>
      <p:grpSpPr>
        <a:xfrm>
          <a:off x="0" y="0"/>
          <a:ext cx="0" cy="0"/>
          <a:chOff x="0" y="0"/>
          <a:chExt cx="0" cy="0"/>
        </a:xfrm>
      </p:grpSpPr>
      <p:sp>
        <p:nvSpPr>
          <p:cNvPr id="521" name="Google Shape;521;p124"/>
          <p:cNvSpPr txBox="1"/>
          <p:nvPr/>
        </p:nvSpPr>
        <p:spPr>
          <a:xfrm>
            <a:off x="1566249" y="342081"/>
            <a:ext cx="7145951"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chemeClr val="lt1"/>
                </a:solidFill>
                <a:latin typeface="Tahoma"/>
                <a:ea typeface="Tahoma"/>
                <a:cs typeface="Tahoma"/>
                <a:sym typeface="Tahoma"/>
              </a:rPr>
              <a:t>Modelado de temas con LDA - Latent Direchlet Allocation</a:t>
            </a:r>
            <a:endParaRPr b="1" i="0" sz="2400" u="none" cap="none" strike="noStrike">
              <a:solidFill>
                <a:schemeClr val="lt1"/>
              </a:solidFill>
              <a:latin typeface="Tahoma"/>
              <a:ea typeface="Tahoma"/>
              <a:cs typeface="Tahoma"/>
              <a:sym typeface="Tahoma"/>
            </a:endParaRPr>
          </a:p>
        </p:txBody>
      </p:sp>
      <p:sp>
        <p:nvSpPr>
          <p:cNvPr id="522" name="Google Shape;522;p124"/>
          <p:cNvSpPr/>
          <p:nvPr/>
        </p:nvSpPr>
        <p:spPr>
          <a:xfrm flipH="1">
            <a:off x="8539701" y="698325"/>
            <a:ext cx="3315694" cy="429371"/>
          </a:xfrm>
          <a:prstGeom prst="parallelogram">
            <a:avLst>
              <a:gd fmla="val 95370" name="adj"/>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23" name="Google Shape;523;p124"/>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Calibri"/>
                <a:ea typeface="Calibri"/>
                <a:cs typeface="Calibri"/>
                <a:sym typeface="Calibri"/>
              </a:rPr>
              <a:t>Bolsa de palabras</a:t>
            </a:r>
            <a:endParaRPr b="1" i="0" sz="1800" u="none" cap="none" strike="noStrike">
              <a:solidFill>
                <a:schemeClr val="lt1"/>
              </a:solidFill>
              <a:latin typeface="Tahoma"/>
              <a:ea typeface="Tahoma"/>
              <a:cs typeface="Tahoma"/>
              <a:sym typeface="Tahoma"/>
            </a:endParaRPr>
          </a:p>
        </p:txBody>
      </p:sp>
      <p:sp>
        <p:nvSpPr>
          <p:cNvPr id="524" name="Google Shape;524;p124"/>
          <p:cNvSpPr txBox="1"/>
          <p:nvPr/>
        </p:nvSpPr>
        <p:spPr>
          <a:xfrm flipH="1">
            <a:off x="1524000" y="1259298"/>
            <a:ext cx="9144000"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usaremos el conocido CountVetorizer para crear la matriz de bolsa de palabras</a:t>
            </a:r>
            <a:endParaRPr b="0" i="0" sz="1400" u="none" cap="none" strike="noStrike">
              <a:solidFill>
                <a:srgbClr val="000000"/>
              </a:solidFill>
              <a:latin typeface="Arial"/>
              <a:ea typeface="Arial"/>
              <a:cs typeface="Arial"/>
              <a:sym typeface="Arial"/>
            </a:endParaRPr>
          </a:p>
        </p:txBody>
      </p:sp>
      <p:sp>
        <p:nvSpPr>
          <p:cNvPr id="525" name="Google Shape;525;p124"/>
          <p:cNvSpPr/>
          <p:nvPr/>
        </p:nvSpPr>
        <p:spPr>
          <a:xfrm>
            <a:off x="1902000" y="2082816"/>
            <a:ext cx="8766000" cy="1674388"/>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from sklearn.feature_extraction.text import CountVectorizer</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br>
              <a:rPr b="0" i="0" lang="es-CO" sz="1600" u="none" cap="none" strike="noStrike">
                <a:solidFill>
                  <a:srgbClr val="000000"/>
                </a:solidFill>
                <a:latin typeface="Arial"/>
                <a:ea typeface="Arial"/>
                <a:cs typeface="Arial"/>
                <a:sym typeface="Arial"/>
              </a:rPr>
            </a:br>
            <a:r>
              <a:rPr b="0" i="0" lang="es-CO" sz="1600" u="none" cap="none" strike="noStrike">
                <a:solidFill>
                  <a:srgbClr val="000000"/>
                </a:solidFill>
                <a:latin typeface="Arial"/>
                <a:ea typeface="Arial"/>
                <a:cs typeface="Arial"/>
                <a:sym typeface="Arial"/>
              </a:rPr>
              <a:t>count = CountVectorizer(stop_words='english',max_df=.1,max_features=5000)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X = count.fit_transform(df['review'].values)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Arial"/>
              <a:ea typeface="Arial"/>
              <a:cs typeface="Arial"/>
              <a:sym typeface="Arial"/>
            </a:endParaRPr>
          </a:p>
        </p:txBody>
      </p:sp>
      <p:sp>
        <p:nvSpPr>
          <p:cNvPr id="526" name="Google Shape;526;p124"/>
          <p:cNvSpPr txBox="1"/>
          <p:nvPr/>
        </p:nvSpPr>
        <p:spPr>
          <a:xfrm>
            <a:off x="1524000" y="4211392"/>
            <a:ext cx="10769600" cy="1077178"/>
          </a:xfrm>
          <a:prstGeom prst="rect">
            <a:avLst/>
          </a:prstGeom>
          <a:noFill/>
          <a:ln>
            <a:noFill/>
          </a:ln>
        </p:spPr>
        <p:txBody>
          <a:bodyPr anchorCtr="0" anchor="t" bIns="45700" lIns="91425" spcFirstLastPara="1" rIns="91425" wrap="square" tIns="45700">
            <a:spAutoFit/>
          </a:bodyPr>
          <a:lstStyle/>
          <a:p>
            <a:pPr indent="-285750" lvl="0" marL="285750" marR="0" rtl="0" algn="l">
              <a:lnSpc>
                <a:spcPct val="100000"/>
              </a:lnSpc>
              <a:spcBef>
                <a:spcPts val="0"/>
              </a:spcBef>
              <a:spcAft>
                <a:spcPts val="0"/>
              </a:spcAft>
              <a:buClr>
                <a:srgbClr val="000000"/>
              </a:buClr>
              <a:buSzPts val="1600"/>
              <a:buFont typeface="Arial"/>
              <a:buChar char="•"/>
            </a:pPr>
            <a:r>
              <a:rPr b="0" i="0" lang="es-CO" sz="1600" u="none" cap="none" strike="noStrike">
                <a:solidFill>
                  <a:srgbClr val="000000"/>
                </a:solidFill>
                <a:latin typeface="Arial"/>
                <a:ea typeface="Arial"/>
                <a:cs typeface="Arial"/>
                <a:sym typeface="Arial"/>
              </a:rPr>
              <a:t>Colocamos una frecuencia máxima en palabras de 10% (max_df=.1) para excluir palabras que aparecen con demasiada frecuencia en los documentos.</a:t>
            </a:r>
            <a:endParaRPr b="0" i="0" sz="1400" u="none" cap="none" strike="noStrike">
              <a:solidFill>
                <a:srgbClr val="000000"/>
              </a:solidFill>
              <a:latin typeface="Arial"/>
              <a:ea typeface="Arial"/>
              <a:cs typeface="Arial"/>
              <a:sym typeface="Arial"/>
            </a:endParaRPr>
          </a:p>
          <a:p>
            <a:pPr indent="-285750" lvl="0" marL="285750" marR="0" rtl="0" algn="l">
              <a:lnSpc>
                <a:spcPct val="100000"/>
              </a:lnSpc>
              <a:spcBef>
                <a:spcPts val="0"/>
              </a:spcBef>
              <a:spcAft>
                <a:spcPts val="0"/>
              </a:spcAft>
              <a:buClr>
                <a:srgbClr val="000000"/>
              </a:buClr>
              <a:buSzPts val="1600"/>
              <a:buFont typeface="Arial"/>
              <a:buChar char="•"/>
            </a:pPr>
            <a:r>
              <a:rPr b="0" i="0" lang="es-CO" sz="1600" u="none" cap="none" strike="noStrike">
                <a:solidFill>
                  <a:srgbClr val="000000"/>
                </a:solidFill>
                <a:latin typeface="Arial"/>
                <a:ea typeface="Arial"/>
                <a:cs typeface="Arial"/>
                <a:sym typeface="Arial"/>
              </a:rPr>
              <a:t>Limitamos el número de palabras a 5.000  que aparecen con mayor frecuencia (max_features=5000)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30" name="Shape 530"/>
        <p:cNvGrpSpPr/>
        <p:nvPr/>
      </p:nvGrpSpPr>
      <p:grpSpPr>
        <a:xfrm>
          <a:off x="0" y="0"/>
          <a:ext cx="0" cy="0"/>
          <a:chOff x="0" y="0"/>
          <a:chExt cx="0" cy="0"/>
        </a:xfrm>
      </p:grpSpPr>
      <p:sp>
        <p:nvSpPr>
          <p:cNvPr id="531" name="Google Shape;531;p125"/>
          <p:cNvSpPr txBox="1"/>
          <p:nvPr/>
        </p:nvSpPr>
        <p:spPr>
          <a:xfrm>
            <a:off x="1566249" y="342081"/>
            <a:ext cx="7145951"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chemeClr val="lt1"/>
                </a:solidFill>
                <a:latin typeface="Tahoma"/>
                <a:ea typeface="Tahoma"/>
                <a:cs typeface="Tahoma"/>
                <a:sym typeface="Tahoma"/>
              </a:rPr>
              <a:t>Modelado de temas con LDA - Latent Direchlet Allocation</a:t>
            </a:r>
            <a:endParaRPr b="1" i="0" sz="2400" u="none" cap="none" strike="noStrike">
              <a:solidFill>
                <a:schemeClr val="lt1"/>
              </a:solidFill>
              <a:latin typeface="Tahoma"/>
              <a:ea typeface="Tahoma"/>
              <a:cs typeface="Tahoma"/>
              <a:sym typeface="Tahoma"/>
            </a:endParaRPr>
          </a:p>
        </p:txBody>
      </p:sp>
      <p:sp>
        <p:nvSpPr>
          <p:cNvPr id="532" name="Google Shape;532;p125"/>
          <p:cNvSpPr/>
          <p:nvPr/>
        </p:nvSpPr>
        <p:spPr>
          <a:xfrm flipH="1">
            <a:off x="8539701" y="698325"/>
            <a:ext cx="3315694" cy="429371"/>
          </a:xfrm>
          <a:prstGeom prst="parallelogram">
            <a:avLst>
              <a:gd fmla="val 95370" name="adj"/>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33" name="Google Shape;533;p125"/>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Calibri"/>
                <a:ea typeface="Calibri"/>
                <a:cs typeface="Calibri"/>
                <a:sym typeface="Calibri"/>
              </a:rPr>
              <a:t>Estimador</a:t>
            </a:r>
            <a:endParaRPr b="1" i="0" sz="1800" u="none" cap="none" strike="noStrike">
              <a:solidFill>
                <a:schemeClr val="lt1"/>
              </a:solidFill>
              <a:latin typeface="Tahoma"/>
              <a:ea typeface="Tahoma"/>
              <a:cs typeface="Tahoma"/>
              <a:sym typeface="Tahoma"/>
            </a:endParaRPr>
          </a:p>
        </p:txBody>
      </p:sp>
      <p:sp>
        <p:nvSpPr>
          <p:cNvPr id="534" name="Google Shape;534;p125"/>
          <p:cNvSpPr txBox="1"/>
          <p:nvPr/>
        </p:nvSpPr>
        <p:spPr>
          <a:xfrm flipH="1">
            <a:off x="1524000" y="1259298"/>
            <a:ext cx="9144000"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Ajustamos el estimador</a:t>
            </a:r>
            <a:endParaRPr b="0" i="0" sz="1400" u="none" cap="none" strike="noStrike">
              <a:solidFill>
                <a:srgbClr val="000000"/>
              </a:solidFill>
              <a:latin typeface="Arial"/>
              <a:ea typeface="Arial"/>
              <a:cs typeface="Arial"/>
              <a:sym typeface="Arial"/>
            </a:endParaRPr>
          </a:p>
        </p:txBody>
      </p:sp>
      <p:sp>
        <p:nvSpPr>
          <p:cNvPr id="535" name="Google Shape;535;p125"/>
          <p:cNvSpPr/>
          <p:nvPr/>
        </p:nvSpPr>
        <p:spPr>
          <a:xfrm>
            <a:off x="1902000" y="2082816"/>
            <a:ext cx="8766000" cy="1674388"/>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ffrom sklearn.decomposition import LatentDirichletAllocation</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lda = LatentDirichletAllocation(n_component=10,</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                                random_state=123,</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                                learning_method='batch’)</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X_topics = lda.fit_transform(X)</a:t>
            </a:r>
            <a:endParaRPr b="0" i="0" sz="1400" u="none" cap="none" strike="noStrike">
              <a:solidFill>
                <a:srgbClr val="000000"/>
              </a:solidFill>
              <a:latin typeface="Arial"/>
              <a:ea typeface="Arial"/>
              <a:cs typeface="Arial"/>
              <a:sym typeface="Arial"/>
            </a:endParaRPr>
          </a:p>
        </p:txBody>
      </p:sp>
      <p:sp>
        <p:nvSpPr>
          <p:cNvPr id="536" name="Google Shape;536;p125"/>
          <p:cNvSpPr txBox="1"/>
          <p:nvPr/>
        </p:nvSpPr>
        <p:spPr>
          <a:xfrm>
            <a:off x="1524000" y="4211392"/>
            <a:ext cx="10668000" cy="1323439"/>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Utilizamos la “bolsa de palabras”  y le inferimos que sean 10 temas diferentes (este proceso demorara mínimo 5 minutos).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Al ajustar </a:t>
            </a:r>
            <a:r>
              <a:rPr b="1" i="1" lang="es-CO" sz="1600" u="none" cap="none" strike="noStrike">
                <a:solidFill>
                  <a:srgbClr val="000000"/>
                </a:solidFill>
                <a:latin typeface="Arial"/>
                <a:ea typeface="Arial"/>
                <a:cs typeface="Arial"/>
                <a:sym typeface="Arial"/>
              </a:rPr>
              <a:t>learning_method='batch’ </a:t>
            </a:r>
            <a:r>
              <a:rPr b="0" i="0" lang="es-CO" sz="1600" u="none" cap="none" strike="noStrike">
                <a:solidFill>
                  <a:srgbClr val="000000"/>
                </a:solidFill>
                <a:latin typeface="Arial"/>
                <a:ea typeface="Arial"/>
                <a:cs typeface="Arial"/>
                <a:sym typeface="Arial"/>
              </a:rPr>
              <a:t> dejamos que LDA realice su estimación basándose en todos los datos de entrenamiento posible (hará lento el entrenamiento), si se desea hacerlo más rápido pueden usar ajustar </a:t>
            </a:r>
            <a:r>
              <a:rPr b="1" i="1" lang="es-CO" sz="1600" u="none" cap="none" strike="noStrike">
                <a:solidFill>
                  <a:srgbClr val="000000"/>
                </a:solidFill>
                <a:latin typeface="Arial"/>
                <a:ea typeface="Arial"/>
                <a:cs typeface="Arial"/>
                <a:sym typeface="Arial"/>
              </a:rPr>
              <a:t>learning_method=‘online’ </a:t>
            </a:r>
            <a:r>
              <a:rPr b="0" i="0" lang="es-CO" sz="1600" u="none" cap="none" strike="noStrike">
                <a:solidFill>
                  <a:srgbClr val="000000"/>
                </a:solidFill>
                <a:latin typeface="Arial"/>
                <a:ea typeface="Arial"/>
                <a:cs typeface="Arial"/>
                <a:sym typeface="Arial"/>
              </a:rPr>
              <a:t> es un aprendizaje por mini-lotes </a:t>
            </a:r>
            <a:r>
              <a:rPr b="1" i="1" lang="es-CO" sz="1600" u="none" cap="none" strike="noStrike">
                <a:solidFill>
                  <a:srgbClr val="000000"/>
                </a:solidFill>
                <a:latin typeface="Arial"/>
                <a:ea typeface="Arial"/>
                <a:cs typeface="Arial"/>
                <a:sym typeface="Arial"/>
              </a:rPr>
              <a:t> </a:t>
            </a:r>
            <a:endParaRPr b="0" i="0" sz="1600" u="none" cap="none" strike="noStrike">
              <a:solidFill>
                <a:srgbClr val="000000"/>
              </a:solidFill>
              <a:latin typeface="Arial"/>
              <a:ea typeface="Arial"/>
              <a:cs typeface="Arial"/>
              <a:sym typeface="Aria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40" name="Shape 540"/>
        <p:cNvGrpSpPr/>
        <p:nvPr/>
      </p:nvGrpSpPr>
      <p:grpSpPr>
        <a:xfrm>
          <a:off x="0" y="0"/>
          <a:ext cx="0" cy="0"/>
          <a:chOff x="0" y="0"/>
          <a:chExt cx="0" cy="0"/>
        </a:xfrm>
      </p:grpSpPr>
      <p:sp>
        <p:nvSpPr>
          <p:cNvPr id="541" name="Google Shape;541;p126"/>
          <p:cNvSpPr txBox="1"/>
          <p:nvPr/>
        </p:nvSpPr>
        <p:spPr>
          <a:xfrm>
            <a:off x="1566249" y="342081"/>
            <a:ext cx="7145951"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chemeClr val="lt1"/>
                </a:solidFill>
                <a:latin typeface="Tahoma"/>
                <a:ea typeface="Tahoma"/>
                <a:cs typeface="Tahoma"/>
                <a:sym typeface="Tahoma"/>
              </a:rPr>
              <a:t>Modelado de temas con LDA - Latent Direchlet Allocation</a:t>
            </a:r>
            <a:endParaRPr b="1" i="0" sz="2400" u="none" cap="none" strike="noStrike">
              <a:solidFill>
                <a:schemeClr val="lt1"/>
              </a:solidFill>
              <a:latin typeface="Tahoma"/>
              <a:ea typeface="Tahoma"/>
              <a:cs typeface="Tahoma"/>
              <a:sym typeface="Tahoma"/>
            </a:endParaRPr>
          </a:p>
        </p:txBody>
      </p:sp>
      <p:sp>
        <p:nvSpPr>
          <p:cNvPr id="542" name="Google Shape;542;p126"/>
          <p:cNvSpPr/>
          <p:nvPr/>
        </p:nvSpPr>
        <p:spPr>
          <a:xfrm flipH="1">
            <a:off x="8539701" y="698325"/>
            <a:ext cx="3315694" cy="429371"/>
          </a:xfrm>
          <a:prstGeom prst="parallelogram">
            <a:avLst>
              <a:gd fmla="val 95370" name="adj"/>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43" name="Google Shape;543;p126"/>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Calibri"/>
                <a:ea typeface="Calibri"/>
                <a:cs typeface="Calibri"/>
                <a:sym typeface="Calibri"/>
              </a:rPr>
              <a:t>Estimador</a:t>
            </a:r>
            <a:endParaRPr b="1" i="0" sz="1800" u="none" cap="none" strike="noStrike">
              <a:solidFill>
                <a:schemeClr val="lt1"/>
              </a:solidFill>
              <a:latin typeface="Tahoma"/>
              <a:ea typeface="Tahoma"/>
              <a:cs typeface="Tahoma"/>
              <a:sym typeface="Tahoma"/>
            </a:endParaRPr>
          </a:p>
        </p:txBody>
      </p:sp>
      <p:sp>
        <p:nvSpPr>
          <p:cNvPr id="544" name="Google Shape;544;p126"/>
          <p:cNvSpPr txBox="1"/>
          <p:nvPr/>
        </p:nvSpPr>
        <p:spPr>
          <a:xfrm flipH="1">
            <a:off x="1524000" y="1259298"/>
            <a:ext cx="9144000"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Revisemos como quedo la configuración</a:t>
            </a:r>
            <a:endParaRPr b="0" i="0" sz="1400" u="none" cap="none" strike="noStrike">
              <a:solidFill>
                <a:srgbClr val="000000"/>
              </a:solidFill>
              <a:latin typeface="Arial"/>
              <a:ea typeface="Arial"/>
              <a:cs typeface="Arial"/>
              <a:sym typeface="Arial"/>
            </a:endParaRPr>
          </a:p>
        </p:txBody>
      </p:sp>
      <p:sp>
        <p:nvSpPr>
          <p:cNvPr id="545" name="Google Shape;545;p126"/>
          <p:cNvSpPr/>
          <p:nvPr/>
        </p:nvSpPr>
        <p:spPr>
          <a:xfrm>
            <a:off x="1819575" y="1792337"/>
            <a:ext cx="8766000" cy="338700"/>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lda.components_.shape</a:t>
            </a:r>
            <a:endParaRPr b="0" i="0" sz="1600" u="none" cap="none" strike="noStrike">
              <a:solidFill>
                <a:srgbClr val="000000"/>
              </a:solidFill>
              <a:latin typeface="Arial"/>
              <a:ea typeface="Arial"/>
              <a:cs typeface="Arial"/>
              <a:sym typeface="Arial"/>
            </a:endParaRPr>
          </a:p>
        </p:txBody>
      </p:sp>
      <p:sp>
        <p:nvSpPr>
          <p:cNvPr id="546" name="Google Shape;546;p126"/>
          <p:cNvSpPr txBox="1"/>
          <p:nvPr/>
        </p:nvSpPr>
        <p:spPr>
          <a:xfrm>
            <a:off x="1524000" y="2767281"/>
            <a:ext cx="10668000" cy="83099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Para analizar los resultados, vamos a imprimir las cinco palabras más importantes para cada uno de los 10 temas.  Los temas están ordénanos de forma creciente, por lo tanto si queremos imprimir las 5 primeras debemos ordenar de forma inversa.</a:t>
            </a:r>
            <a:endParaRPr b="0" i="0" sz="1400" u="none" cap="none" strike="noStrike">
              <a:solidFill>
                <a:srgbClr val="000000"/>
              </a:solidFill>
              <a:latin typeface="Arial"/>
              <a:ea typeface="Arial"/>
              <a:cs typeface="Arial"/>
              <a:sym typeface="Arial"/>
            </a:endParaRPr>
          </a:p>
        </p:txBody>
      </p:sp>
      <p:sp>
        <p:nvSpPr>
          <p:cNvPr id="547" name="Google Shape;547;p126"/>
          <p:cNvSpPr/>
          <p:nvPr/>
        </p:nvSpPr>
        <p:spPr>
          <a:xfrm>
            <a:off x="5466661" y="2175227"/>
            <a:ext cx="1418978"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600" u="none" cap="none" strike="noStrike">
                <a:solidFill>
                  <a:srgbClr val="0070C0"/>
                </a:solidFill>
                <a:latin typeface="Courier New"/>
                <a:ea typeface="Courier New"/>
                <a:cs typeface="Courier New"/>
                <a:sym typeface="Courier New"/>
              </a:rPr>
              <a:t>(10, 5000)</a:t>
            </a:r>
            <a:endParaRPr b="1" i="0" sz="1600" u="none" cap="none" strike="noStrike">
              <a:solidFill>
                <a:srgbClr val="0070C0"/>
              </a:solidFill>
              <a:latin typeface="Arial"/>
              <a:ea typeface="Arial"/>
              <a:cs typeface="Arial"/>
              <a:sym typeface="Arial"/>
            </a:endParaRPr>
          </a:p>
        </p:txBody>
      </p:sp>
      <p:sp>
        <p:nvSpPr>
          <p:cNvPr id="548" name="Google Shape;548;p126"/>
          <p:cNvSpPr/>
          <p:nvPr/>
        </p:nvSpPr>
        <p:spPr>
          <a:xfrm>
            <a:off x="1902000" y="3603561"/>
            <a:ext cx="8766000" cy="2346479"/>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n_top_words = 5</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feature_names = count.get_feature_names()</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for topic_idx, topic in enumerate(lda.components_):</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    print("Topic %d:" % (topic_idx + 1))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    print(" ".join([feature_names[i]</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                    for i in topic.argsort()\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                        [:-n_top_words - 1:-1]]))</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52" name="Shape 552"/>
        <p:cNvGrpSpPr/>
        <p:nvPr/>
      </p:nvGrpSpPr>
      <p:grpSpPr>
        <a:xfrm>
          <a:off x="0" y="0"/>
          <a:ext cx="0" cy="0"/>
          <a:chOff x="0" y="0"/>
          <a:chExt cx="0" cy="0"/>
        </a:xfrm>
      </p:grpSpPr>
      <p:sp>
        <p:nvSpPr>
          <p:cNvPr id="553" name="Google Shape;553;p127"/>
          <p:cNvSpPr txBox="1"/>
          <p:nvPr/>
        </p:nvSpPr>
        <p:spPr>
          <a:xfrm>
            <a:off x="1566249" y="342081"/>
            <a:ext cx="7145951"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chemeClr val="lt1"/>
                </a:solidFill>
                <a:latin typeface="Tahoma"/>
                <a:ea typeface="Tahoma"/>
                <a:cs typeface="Tahoma"/>
                <a:sym typeface="Tahoma"/>
              </a:rPr>
              <a:t>Modelado de temas con LDA - Latent Direchlet Allocation</a:t>
            </a:r>
            <a:endParaRPr b="1" i="0" sz="2400" u="none" cap="none" strike="noStrike">
              <a:solidFill>
                <a:schemeClr val="lt1"/>
              </a:solidFill>
              <a:latin typeface="Tahoma"/>
              <a:ea typeface="Tahoma"/>
              <a:cs typeface="Tahoma"/>
              <a:sym typeface="Tahoma"/>
            </a:endParaRPr>
          </a:p>
        </p:txBody>
      </p:sp>
      <p:sp>
        <p:nvSpPr>
          <p:cNvPr id="554" name="Google Shape;554;p127"/>
          <p:cNvSpPr/>
          <p:nvPr/>
        </p:nvSpPr>
        <p:spPr>
          <a:xfrm flipH="1">
            <a:off x="8539701" y="698325"/>
            <a:ext cx="3315694" cy="429371"/>
          </a:xfrm>
          <a:prstGeom prst="parallelogram">
            <a:avLst>
              <a:gd fmla="val 95370" name="adj"/>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55" name="Google Shape;555;p127"/>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Calibri"/>
                <a:ea typeface="Calibri"/>
                <a:cs typeface="Calibri"/>
                <a:sym typeface="Calibri"/>
              </a:rPr>
              <a:t>Estimador</a:t>
            </a:r>
            <a:endParaRPr b="1" i="0" sz="1800" u="none" cap="none" strike="noStrike">
              <a:solidFill>
                <a:schemeClr val="lt1"/>
              </a:solidFill>
              <a:latin typeface="Tahoma"/>
              <a:ea typeface="Tahoma"/>
              <a:cs typeface="Tahoma"/>
              <a:sym typeface="Tahoma"/>
            </a:endParaRPr>
          </a:p>
        </p:txBody>
      </p:sp>
      <p:graphicFrame>
        <p:nvGraphicFramePr>
          <p:cNvPr id="556" name="Google Shape;556;p127"/>
          <p:cNvGraphicFramePr/>
          <p:nvPr/>
        </p:nvGraphicFramePr>
        <p:xfrm>
          <a:off x="1737144" y="1357567"/>
          <a:ext cx="3000000" cy="3000000"/>
        </p:xfrm>
        <a:graphic>
          <a:graphicData uri="http://schemas.openxmlformats.org/drawingml/2006/table">
            <a:tbl>
              <a:tblPr bandRow="1" firstRow="1">
                <a:noFill/>
                <a:tableStyleId>{839595AD-B7FB-4859-88A5-A92457B24F9E}</a:tableStyleId>
              </a:tblPr>
              <a:tblGrid>
                <a:gridCol w="572775"/>
                <a:gridCol w="4243250"/>
                <a:gridCol w="3773500"/>
              </a:tblGrid>
              <a:tr h="190500">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5 palabras más importantes</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Categorias</a:t>
                      </a:r>
                      <a:endParaRPr b="0" i="0" sz="2000" u="none" cap="none" strike="noStrike">
                        <a:solidFill>
                          <a:srgbClr val="000000"/>
                        </a:solidFill>
                        <a:latin typeface="Calibri"/>
                        <a:ea typeface="Calibri"/>
                        <a:cs typeface="Calibri"/>
                        <a:sym typeface="Calibri"/>
                      </a:endParaRPr>
                    </a:p>
                  </a:txBody>
                  <a:tcPr marT="9525" marB="0" marR="9525" marL="9525" anchor="ctr"/>
                </a:tc>
              </a:tr>
              <a:tr h="190500">
                <a:tc>
                  <a:txBody>
                    <a:bodyPr/>
                    <a:lstStyle/>
                    <a:p>
                      <a:pPr indent="0" lvl="0" marL="0" marR="0" rtl="0" algn="ctr">
                        <a:lnSpc>
                          <a:spcPct val="100000"/>
                        </a:lnSpc>
                        <a:spcBef>
                          <a:spcPts val="0"/>
                        </a:spcBef>
                        <a:spcAft>
                          <a:spcPts val="0"/>
                        </a:spcAft>
                        <a:buClr>
                          <a:srgbClr val="000000"/>
                        </a:buClr>
                        <a:buSzPts val="2000"/>
                        <a:buFont typeface="Arial"/>
                        <a:buNone/>
                      </a:pPr>
                      <a:r>
                        <a:rPr b="1" lang="es-CO" sz="2000" u="none" cap="none" strike="noStrike"/>
                        <a:t>1</a:t>
                      </a:r>
                      <a:endParaRPr b="1"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 worst minutes script awful stupid</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Generalmente malas (no es una categoria de tema)</a:t>
                      </a:r>
                      <a:endParaRPr b="0" i="0" sz="2000" u="none" cap="none" strike="noStrike">
                        <a:solidFill>
                          <a:srgbClr val="000000"/>
                        </a:solidFill>
                        <a:latin typeface="Calibri"/>
                        <a:ea typeface="Calibri"/>
                        <a:cs typeface="Calibri"/>
                        <a:sym typeface="Calibri"/>
                      </a:endParaRPr>
                    </a:p>
                  </a:txBody>
                  <a:tcPr marT="9525" marB="0" marR="9525" marL="9525" anchor="ctr"/>
                </a:tc>
              </a:tr>
              <a:tr h="190500">
                <a:tc>
                  <a:txBody>
                    <a:bodyPr/>
                    <a:lstStyle/>
                    <a:p>
                      <a:pPr indent="0" lvl="0" marL="0" marR="0" rtl="0" algn="ctr">
                        <a:lnSpc>
                          <a:spcPct val="100000"/>
                        </a:lnSpc>
                        <a:spcBef>
                          <a:spcPts val="0"/>
                        </a:spcBef>
                        <a:spcAft>
                          <a:spcPts val="0"/>
                        </a:spcAft>
                        <a:buClr>
                          <a:srgbClr val="000000"/>
                        </a:buClr>
                        <a:buSzPts val="2000"/>
                        <a:buFont typeface="Arial"/>
                        <a:buNone/>
                      </a:pPr>
                      <a:r>
                        <a:rPr b="1" lang="es-CO" sz="2000" u="none" cap="none" strike="noStrike"/>
                        <a:t>2</a:t>
                      </a:r>
                      <a:endParaRPr b="1"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 family mother father children girl</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Sobre familias</a:t>
                      </a:r>
                      <a:endParaRPr b="0" i="0" sz="2000" u="none" cap="none" strike="noStrike">
                        <a:solidFill>
                          <a:srgbClr val="000000"/>
                        </a:solidFill>
                        <a:latin typeface="Calibri"/>
                        <a:ea typeface="Calibri"/>
                        <a:cs typeface="Calibri"/>
                        <a:sym typeface="Calibri"/>
                      </a:endParaRPr>
                    </a:p>
                  </a:txBody>
                  <a:tcPr marT="9525" marB="0" marR="9525" marL="9525" anchor="ctr"/>
                </a:tc>
              </a:tr>
              <a:tr h="190500">
                <a:tc>
                  <a:txBody>
                    <a:bodyPr/>
                    <a:lstStyle/>
                    <a:p>
                      <a:pPr indent="0" lvl="0" marL="0" marR="0" rtl="0" algn="ctr">
                        <a:lnSpc>
                          <a:spcPct val="100000"/>
                        </a:lnSpc>
                        <a:spcBef>
                          <a:spcPts val="0"/>
                        </a:spcBef>
                        <a:spcAft>
                          <a:spcPts val="0"/>
                        </a:spcAft>
                        <a:buClr>
                          <a:srgbClr val="000000"/>
                        </a:buClr>
                        <a:buSzPts val="2000"/>
                        <a:buFont typeface="Arial"/>
                        <a:buNone/>
                      </a:pPr>
                      <a:r>
                        <a:rPr b="1" lang="es-CO" sz="2000" u="none" cap="none" strike="noStrike"/>
                        <a:t>3</a:t>
                      </a:r>
                      <a:endParaRPr b="1"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 war american dvd music history</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Belicas</a:t>
                      </a:r>
                      <a:endParaRPr b="0" i="0" sz="2000" u="none" cap="none" strike="noStrike">
                        <a:solidFill>
                          <a:srgbClr val="000000"/>
                        </a:solidFill>
                        <a:latin typeface="Calibri"/>
                        <a:ea typeface="Calibri"/>
                        <a:cs typeface="Calibri"/>
                        <a:sym typeface="Calibri"/>
                      </a:endParaRPr>
                    </a:p>
                  </a:txBody>
                  <a:tcPr marT="9525" marB="0" marR="9525" marL="9525" anchor="ctr"/>
                </a:tc>
              </a:tr>
              <a:tr h="190500">
                <a:tc>
                  <a:txBody>
                    <a:bodyPr/>
                    <a:lstStyle/>
                    <a:p>
                      <a:pPr indent="0" lvl="0" marL="0" marR="0" rtl="0" algn="ctr">
                        <a:lnSpc>
                          <a:spcPct val="100000"/>
                        </a:lnSpc>
                        <a:spcBef>
                          <a:spcPts val="0"/>
                        </a:spcBef>
                        <a:spcAft>
                          <a:spcPts val="0"/>
                        </a:spcAft>
                        <a:buClr>
                          <a:srgbClr val="000000"/>
                        </a:buClr>
                        <a:buSzPts val="2000"/>
                        <a:buFont typeface="Arial"/>
                        <a:buNone/>
                      </a:pPr>
                      <a:r>
                        <a:rPr b="1" lang="es-CO" sz="2000" u="none" cap="none" strike="noStrike"/>
                        <a:t>4</a:t>
                      </a:r>
                      <a:endParaRPr b="1"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 human audience cinema art sense</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De autor</a:t>
                      </a:r>
                      <a:endParaRPr b="0" i="0" sz="2000" u="none" cap="none" strike="noStrike">
                        <a:solidFill>
                          <a:srgbClr val="000000"/>
                        </a:solidFill>
                        <a:latin typeface="Calibri"/>
                        <a:ea typeface="Calibri"/>
                        <a:cs typeface="Calibri"/>
                        <a:sym typeface="Calibri"/>
                      </a:endParaRPr>
                    </a:p>
                  </a:txBody>
                  <a:tcPr marT="9525" marB="0" marR="9525" marL="9525" anchor="ctr"/>
                </a:tc>
              </a:tr>
              <a:tr h="190500">
                <a:tc>
                  <a:txBody>
                    <a:bodyPr/>
                    <a:lstStyle/>
                    <a:p>
                      <a:pPr indent="0" lvl="0" marL="0" marR="0" rtl="0" algn="ctr">
                        <a:lnSpc>
                          <a:spcPct val="100000"/>
                        </a:lnSpc>
                        <a:spcBef>
                          <a:spcPts val="0"/>
                        </a:spcBef>
                        <a:spcAft>
                          <a:spcPts val="0"/>
                        </a:spcAft>
                        <a:buClr>
                          <a:srgbClr val="000000"/>
                        </a:buClr>
                        <a:buSzPts val="2000"/>
                        <a:buFont typeface="Arial"/>
                        <a:buNone/>
                      </a:pPr>
                      <a:r>
                        <a:rPr b="1" lang="es-CO" sz="2000" u="none" cap="none" strike="noStrike"/>
                        <a:t>5</a:t>
                      </a:r>
                      <a:endParaRPr b="1"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 police guy car dead murder</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Policiacas</a:t>
                      </a:r>
                      <a:endParaRPr b="0" i="0" sz="2000" u="none" cap="none" strike="noStrike">
                        <a:solidFill>
                          <a:srgbClr val="000000"/>
                        </a:solidFill>
                        <a:latin typeface="Calibri"/>
                        <a:ea typeface="Calibri"/>
                        <a:cs typeface="Calibri"/>
                        <a:sym typeface="Calibri"/>
                      </a:endParaRPr>
                    </a:p>
                  </a:txBody>
                  <a:tcPr marT="9525" marB="0" marR="9525" marL="9525" anchor="ctr"/>
                </a:tc>
              </a:tr>
              <a:tr h="190500">
                <a:tc>
                  <a:txBody>
                    <a:bodyPr/>
                    <a:lstStyle/>
                    <a:p>
                      <a:pPr indent="0" lvl="0" marL="0" marR="0" rtl="0" algn="ctr">
                        <a:lnSpc>
                          <a:spcPct val="100000"/>
                        </a:lnSpc>
                        <a:spcBef>
                          <a:spcPts val="0"/>
                        </a:spcBef>
                        <a:spcAft>
                          <a:spcPts val="0"/>
                        </a:spcAft>
                        <a:buClr>
                          <a:srgbClr val="000000"/>
                        </a:buClr>
                        <a:buSzPts val="2000"/>
                        <a:buFont typeface="Arial"/>
                        <a:buNone/>
                      </a:pPr>
                      <a:r>
                        <a:rPr b="1" lang="es-CO" sz="2000" u="none" cap="none" strike="noStrike"/>
                        <a:t>6</a:t>
                      </a:r>
                      <a:endParaRPr b="1"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 horror house sex blood gore</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Terror</a:t>
                      </a:r>
                      <a:endParaRPr b="0" i="0" sz="2000" u="none" cap="none" strike="noStrike">
                        <a:solidFill>
                          <a:srgbClr val="000000"/>
                        </a:solidFill>
                        <a:latin typeface="Calibri"/>
                        <a:ea typeface="Calibri"/>
                        <a:cs typeface="Calibri"/>
                        <a:sym typeface="Calibri"/>
                      </a:endParaRPr>
                    </a:p>
                  </a:txBody>
                  <a:tcPr marT="9525" marB="0" marR="9525" marL="9525" anchor="ctr"/>
                </a:tc>
              </a:tr>
              <a:tr h="190500">
                <a:tc>
                  <a:txBody>
                    <a:bodyPr/>
                    <a:lstStyle/>
                    <a:p>
                      <a:pPr indent="0" lvl="0" marL="0" marR="0" rtl="0" algn="ctr">
                        <a:lnSpc>
                          <a:spcPct val="100000"/>
                        </a:lnSpc>
                        <a:spcBef>
                          <a:spcPts val="0"/>
                        </a:spcBef>
                        <a:spcAft>
                          <a:spcPts val="0"/>
                        </a:spcAft>
                        <a:buClr>
                          <a:srgbClr val="000000"/>
                        </a:buClr>
                        <a:buSzPts val="2000"/>
                        <a:buFont typeface="Arial"/>
                        <a:buNone/>
                      </a:pPr>
                      <a:r>
                        <a:rPr b="1" lang="es-CO" sz="2000" u="none" cap="none" strike="noStrike"/>
                        <a:t>7</a:t>
                      </a:r>
                      <a:endParaRPr b="1"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 role performance comedy actor performances</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Comedia</a:t>
                      </a:r>
                      <a:endParaRPr b="0" i="0" sz="2000" u="none" cap="none" strike="noStrike">
                        <a:solidFill>
                          <a:srgbClr val="000000"/>
                        </a:solidFill>
                        <a:latin typeface="Calibri"/>
                        <a:ea typeface="Calibri"/>
                        <a:cs typeface="Calibri"/>
                        <a:sym typeface="Calibri"/>
                      </a:endParaRPr>
                    </a:p>
                  </a:txBody>
                  <a:tcPr marT="9525" marB="0" marR="9525" marL="9525" anchor="ctr"/>
                </a:tc>
              </a:tr>
              <a:tr h="190500">
                <a:tc>
                  <a:txBody>
                    <a:bodyPr/>
                    <a:lstStyle/>
                    <a:p>
                      <a:pPr indent="0" lvl="0" marL="0" marR="0" rtl="0" algn="ctr">
                        <a:lnSpc>
                          <a:spcPct val="100000"/>
                        </a:lnSpc>
                        <a:spcBef>
                          <a:spcPts val="0"/>
                        </a:spcBef>
                        <a:spcAft>
                          <a:spcPts val="0"/>
                        </a:spcAft>
                        <a:buClr>
                          <a:srgbClr val="000000"/>
                        </a:buClr>
                        <a:buSzPts val="2000"/>
                        <a:buFont typeface="Arial"/>
                        <a:buNone/>
                      </a:pPr>
                      <a:r>
                        <a:rPr b="1" lang="es-CO" sz="2000" u="none" cap="none" strike="noStrike"/>
                        <a:t>8</a:t>
                      </a:r>
                      <a:endParaRPr b="1"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 series episode episodes tv season</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Relacionadas con programas de tv</a:t>
                      </a:r>
                      <a:endParaRPr b="0" i="0" sz="2000" u="none" cap="none" strike="noStrike">
                        <a:solidFill>
                          <a:srgbClr val="000000"/>
                        </a:solidFill>
                        <a:latin typeface="Calibri"/>
                        <a:ea typeface="Calibri"/>
                        <a:cs typeface="Calibri"/>
                        <a:sym typeface="Calibri"/>
                      </a:endParaRPr>
                    </a:p>
                  </a:txBody>
                  <a:tcPr marT="9525" marB="0" marR="9525" marL="9525" anchor="ctr"/>
                </a:tc>
              </a:tr>
              <a:tr h="190500">
                <a:tc>
                  <a:txBody>
                    <a:bodyPr/>
                    <a:lstStyle/>
                    <a:p>
                      <a:pPr indent="0" lvl="0" marL="0" marR="0" rtl="0" algn="ctr">
                        <a:lnSpc>
                          <a:spcPct val="100000"/>
                        </a:lnSpc>
                        <a:spcBef>
                          <a:spcPts val="0"/>
                        </a:spcBef>
                        <a:spcAft>
                          <a:spcPts val="0"/>
                        </a:spcAft>
                        <a:buClr>
                          <a:srgbClr val="000000"/>
                        </a:buClr>
                        <a:buSzPts val="2000"/>
                        <a:buFont typeface="Arial"/>
                        <a:buNone/>
                      </a:pPr>
                      <a:r>
                        <a:rPr b="1" lang="es-CO" sz="2000" u="none" cap="none" strike="noStrike"/>
                        <a:t>9</a:t>
                      </a:r>
                      <a:endParaRPr b="1"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 book version original effects special</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Basadas en libros</a:t>
                      </a:r>
                      <a:endParaRPr b="0" i="0" sz="2000" u="none" cap="none" strike="noStrike">
                        <a:solidFill>
                          <a:srgbClr val="000000"/>
                        </a:solidFill>
                        <a:latin typeface="Calibri"/>
                        <a:ea typeface="Calibri"/>
                        <a:cs typeface="Calibri"/>
                        <a:sym typeface="Calibri"/>
                      </a:endParaRPr>
                    </a:p>
                  </a:txBody>
                  <a:tcPr marT="9525" marB="0" marR="9525" marL="9525" anchor="ctr"/>
                </a:tc>
              </a:tr>
              <a:tr h="190500">
                <a:tc>
                  <a:txBody>
                    <a:bodyPr/>
                    <a:lstStyle/>
                    <a:p>
                      <a:pPr indent="0" lvl="0" marL="0" marR="0" rtl="0" algn="ctr">
                        <a:lnSpc>
                          <a:spcPct val="100000"/>
                        </a:lnSpc>
                        <a:spcBef>
                          <a:spcPts val="0"/>
                        </a:spcBef>
                        <a:spcAft>
                          <a:spcPts val="0"/>
                        </a:spcAft>
                        <a:buClr>
                          <a:srgbClr val="000000"/>
                        </a:buClr>
                        <a:buSzPts val="2000"/>
                        <a:buFont typeface="Arial"/>
                        <a:buNone/>
                      </a:pPr>
                      <a:r>
                        <a:rPr b="1" lang="es-CO" sz="2000" u="none" cap="none" strike="noStrike"/>
                        <a:t>10</a:t>
                      </a:r>
                      <a:endParaRPr b="1"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 action fight guy guys cool</a:t>
                      </a:r>
                      <a:endParaRPr b="0" i="0" sz="20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2000"/>
                        <a:buFont typeface="Arial"/>
                        <a:buNone/>
                      </a:pPr>
                      <a:r>
                        <a:rPr lang="es-CO" sz="2000" u="none" cap="none" strike="noStrike"/>
                        <a:t>Acción</a:t>
                      </a:r>
                      <a:endParaRPr b="0" i="0" sz="2000" u="none" cap="none" strike="noStrike">
                        <a:solidFill>
                          <a:srgbClr val="000000"/>
                        </a:solidFill>
                        <a:latin typeface="Calibri"/>
                        <a:ea typeface="Calibri"/>
                        <a:cs typeface="Calibri"/>
                        <a:sym typeface="Calibri"/>
                      </a:endParaRPr>
                    </a:p>
                  </a:txBody>
                  <a:tcPr marT="9525" marB="0" marR="9525" marL="9525" anchor="ctr"/>
                </a:tc>
              </a:tr>
            </a:tbl>
          </a:graphicData>
        </a:graphic>
      </p:graphicFrame>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60" name="Shape 560"/>
        <p:cNvGrpSpPr/>
        <p:nvPr/>
      </p:nvGrpSpPr>
      <p:grpSpPr>
        <a:xfrm>
          <a:off x="0" y="0"/>
          <a:ext cx="0" cy="0"/>
          <a:chOff x="0" y="0"/>
          <a:chExt cx="0" cy="0"/>
        </a:xfrm>
      </p:grpSpPr>
      <p:sp>
        <p:nvSpPr>
          <p:cNvPr id="561" name="Google Shape;561;p128"/>
          <p:cNvSpPr txBox="1"/>
          <p:nvPr/>
        </p:nvSpPr>
        <p:spPr>
          <a:xfrm>
            <a:off x="1566249" y="342081"/>
            <a:ext cx="7145951" cy="807883"/>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chemeClr val="lt1"/>
                </a:solidFill>
                <a:latin typeface="Tahoma"/>
                <a:ea typeface="Tahoma"/>
                <a:cs typeface="Tahoma"/>
                <a:sym typeface="Tahoma"/>
              </a:rPr>
              <a:t>Modelado de temas con LDA - Latent Direchlet Allocation</a:t>
            </a:r>
            <a:endParaRPr b="1" i="0" sz="2400" u="none" cap="none" strike="noStrike">
              <a:solidFill>
                <a:schemeClr val="lt1"/>
              </a:solidFill>
              <a:latin typeface="Tahoma"/>
              <a:ea typeface="Tahoma"/>
              <a:cs typeface="Tahoma"/>
              <a:sym typeface="Tahoma"/>
            </a:endParaRPr>
          </a:p>
        </p:txBody>
      </p:sp>
      <p:sp>
        <p:nvSpPr>
          <p:cNvPr id="562" name="Google Shape;562;p128"/>
          <p:cNvSpPr/>
          <p:nvPr/>
        </p:nvSpPr>
        <p:spPr>
          <a:xfrm flipH="1">
            <a:off x="8539701" y="698325"/>
            <a:ext cx="3315694" cy="429371"/>
          </a:xfrm>
          <a:prstGeom prst="parallelogram">
            <a:avLst>
              <a:gd fmla="val 95370" name="adj"/>
            </a:avLst>
          </a:prstGeom>
          <a:solidFill>
            <a:srgbClr val="C0000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563" name="Google Shape;563;p128"/>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Calibri"/>
                <a:ea typeface="Calibri"/>
                <a:cs typeface="Calibri"/>
                <a:sym typeface="Calibri"/>
              </a:rPr>
              <a:t>Estimador</a:t>
            </a:r>
            <a:endParaRPr b="1" i="0" sz="1800" u="none" cap="none" strike="noStrike">
              <a:solidFill>
                <a:schemeClr val="lt1"/>
              </a:solidFill>
              <a:latin typeface="Tahoma"/>
              <a:ea typeface="Tahoma"/>
              <a:cs typeface="Tahoma"/>
              <a:sym typeface="Tahoma"/>
            </a:endParaRPr>
          </a:p>
        </p:txBody>
      </p:sp>
      <p:sp>
        <p:nvSpPr>
          <p:cNvPr id="564" name="Google Shape;564;p128"/>
          <p:cNvSpPr txBox="1"/>
          <p:nvPr/>
        </p:nvSpPr>
        <p:spPr>
          <a:xfrm flipH="1">
            <a:off x="1142998" y="1506208"/>
            <a:ext cx="11048999" cy="584775"/>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Vamos a confirmar que las categorías tienen sentido y están basadas en las críticas, vamos a representar tres películas de la categoría &lt;&lt;películas de terror&gt;&gt; que son de la categoría 6.</a:t>
            </a:r>
            <a:endParaRPr b="0" i="0" sz="1400" u="none" cap="none" strike="noStrike">
              <a:solidFill>
                <a:srgbClr val="000000"/>
              </a:solidFill>
              <a:latin typeface="Arial"/>
              <a:ea typeface="Arial"/>
              <a:cs typeface="Arial"/>
              <a:sym typeface="Arial"/>
            </a:endParaRPr>
          </a:p>
        </p:txBody>
      </p:sp>
      <p:sp>
        <p:nvSpPr>
          <p:cNvPr id="565" name="Google Shape;565;p128"/>
          <p:cNvSpPr/>
          <p:nvPr/>
        </p:nvSpPr>
        <p:spPr>
          <a:xfrm>
            <a:off x="1944249" y="2446793"/>
            <a:ext cx="8766000" cy="1513183"/>
          </a:xfrm>
          <a:prstGeom prst="rect">
            <a:avLst/>
          </a:prstGeom>
          <a:solidFill>
            <a:srgbClr val="DDD9C3"/>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terror = X_topics[:, 5].argsort()[::-1]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0" sz="16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for iter_idx, movie_idx in enumerate(terror[:3]):</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    print('\n Pelicula de terror #%d:' % (iter_idx + 1))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    print(df['review'][movie_idx][:300], '...')</a:t>
            </a:r>
            <a:endParaRPr b="0" i="0" sz="1400" u="none" cap="none" strike="noStrike">
              <a:solidFill>
                <a:srgbClr val="000000"/>
              </a:solidFill>
              <a:latin typeface="Arial"/>
              <a:ea typeface="Arial"/>
              <a:cs typeface="Arial"/>
              <a:sym typeface="Arial"/>
            </a:endParaRPr>
          </a:p>
        </p:txBody>
      </p:sp>
      <p:sp>
        <p:nvSpPr>
          <p:cNvPr id="566" name="Google Shape;566;p128"/>
          <p:cNvSpPr txBox="1"/>
          <p:nvPr/>
        </p:nvSpPr>
        <p:spPr>
          <a:xfrm flipH="1">
            <a:off x="1142999" y="4315787"/>
            <a:ext cx="11048999" cy="33851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s-CO" sz="1600" u="none" cap="none" strike="noStrike">
                <a:solidFill>
                  <a:srgbClr val="000000"/>
                </a:solidFill>
                <a:latin typeface="Arial"/>
                <a:ea typeface="Arial"/>
                <a:cs typeface="Arial"/>
                <a:sym typeface="Arial"/>
              </a:rPr>
              <a:t>Según el método LDA parece que si se han categorizado las críticas según el tema (para el ejemplo películas de terror).</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15" name="Shape 115"/>
        <p:cNvGrpSpPr/>
        <p:nvPr/>
      </p:nvGrpSpPr>
      <p:grpSpPr>
        <a:xfrm>
          <a:off x="0" y="0"/>
          <a:ext cx="0" cy="0"/>
          <a:chOff x="0" y="0"/>
          <a:chExt cx="0" cy="0"/>
        </a:xfrm>
      </p:grpSpPr>
      <p:sp>
        <p:nvSpPr>
          <p:cNvPr id="116" name="Google Shape;116;p18"/>
          <p:cNvSpPr txBox="1"/>
          <p:nvPr/>
        </p:nvSpPr>
        <p:spPr>
          <a:xfrm>
            <a:off x="1600115" y="528789"/>
            <a:ext cx="5136502"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a:t>
            </a:r>
            <a:endParaRPr/>
          </a:p>
        </p:txBody>
      </p:sp>
      <p:sp>
        <p:nvSpPr>
          <p:cNvPr id="117" name="Google Shape;117;p18"/>
          <p:cNvSpPr txBox="1"/>
          <p:nvPr/>
        </p:nvSpPr>
        <p:spPr>
          <a:xfrm>
            <a:off x="1159933" y="967340"/>
            <a:ext cx="11032067" cy="5632271"/>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1" i="0" lang="es-CO" sz="1600" u="none" cap="none" strike="noStrike">
                <a:solidFill>
                  <a:srgbClr val="000000"/>
                </a:solidFill>
                <a:latin typeface="Calibri"/>
                <a:ea typeface="Calibri"/>
                <a:cs typeface="Calibri"/>
                <a:sym typeface="Calibri"/>
              </a:rPr>
              <a:t>Análisis de sentimientos = minería de opiniones:</a:t>
            </a:r>
            <a:endParaRPr b="0" i="0" sz="1400" u="none" cap="none" strike="noStrike">
              <a:solidFill>
                <a:srgbClr val="000000"/>
              </a:solidFill>
              <a:latin typeface="Calibri"/>
              <a:ea typeface="Calibri"/>
              <a:cs typeface="Calibri"/>
              <a:sym typeface="Calibri"/>
            </a:endParaRPr>
          </a:p>
          <a:p>
            <a:pPr indent="0" lvl="0" marL="0" marR="0" rtl="0" algn="l">
              <a:lnSpc>
                <a:spcPct val="150000"/>
              </a:lnSpc>
              <a:spcBef>
                <a:spcPts val="0"/>
              </a:spcBef>
              <a:spcAft>
                <a:spcPts val="0"/>
              </a:spcAft>
              <a:buNone/>
            </a:pPr>
            <a:r>
              <a:rPr b="0" i="0" lang="es-CO" sz="1600" u="none" cap="none" strike="noStrike">
                <a:solidFill>
                  <a:srgbClr val="000000"/>
                </a:solidFill>
                <a:latin typeface="Calibri"/>
                <a:ea typeface="Calibri"/>
                <a:cs typeface="Calibri"/>
                <a:sym typeface="Calibri"/>
              </a:rPr>
              <a:t>Es una su sub-disciplina del campo de </a:t>
            </a:r>
            <a:r>
              <a:rPr b="1" i="0" lang="es-CO" sz="1600" u="none" cap="none" strike="noStrike">
                <a:solidFill>
                  <a:srgbClr val="000000"/>
                </a:solidFill>
                <a:latin typeface="Calibri"/>
                <a:ea typeface="Calibri"/>
                <a:cs typeface="Calibri"/>
                <a:sym typeface="Calibri"/>
              </a:rPr>
              <a:t>PLN</a:t>
            </a:r>
            <a:r>
              <a:rPr b="0" i="0" lang="es-CO" sz="1600" u="none" cap="none" strike="noStrike">
                <a:solidFill>
                  <a:srgbClr val="000000"/>
                </a:solidFill>
                <a:latin typeface="Calibri"/>
                <a:ea typeface="Calibri"/>
                <a:cs typeface="Calibri"/>
                <a:sym typeface="Calibri"/>
              </a:rPr>
              <a:t> (procesamiento del lenguaje natural) y se orienta en emociones u opiniones expresadas de autores respecto a un tema en particular.</a:t>
            </a:r>
            <a:endParaRPr b="0" i="0" sz="1400" u="none" cap="none" strike="noStrike">
              <a:solidFill>
                <a:srgbClr val="000000"/>
              </a:solidFill>
              <a:latin typeface="Calibri"/>
              <a:ea typeface="Calibri"/>
              <a:cs typeface="Calibri"/>
              <a:sym typeface="Calibri"/>
            </a:endParaRPr>
          </a:p>
          <a:p>
            <a:pPr indent="0" lvl="0" marL="0" marR="0" rtl="0" algn="l">
              <a:lnSpc>
                <a:spcPct val="150000"/>
              </a:lnSpc>
              <a:spcBef>
                <a:spcPts val="0"/>
              </a:spcBef>
              <a:spcAft>
                <a:spcPts val="0"/>
              </a:spcAft>
              <a:buNone/>
            </a:pPr>
            <a:r>
              <a:t/>
            </a:r>
            <a:endParaRPr b="0" i="0" sz="1600" u="none" cap="none" strike="noStrike">
              <a:solidFill>
                <a:srgbClr val="000000"/>
              </a:solidFill>
              <a:latin typeface="Calibri"/>
              <a:ea typeface="Calibri"/>
              <a:cs typeface="Calibri"/>
              <a:sym typeface="Calibri"/>
            </a:endParaRPr>
          </a:p>
          <a:p>
            <a:pPr indent="0" lvl="0" marL="0" marR="0" rtl="0" algn="l">
              <a:lnSpc>
                <a:spcPct val="150000"/>
              </a:lnSpc>
              <a:spcBef>
                <a:spcPts val="0"/>
              </a:spcBef>
              <a:spcAft>
                <a:spcPts val="0"/>
              </a:spcAft>
              <a:buNone/>
            </a:pPr>
            <a:r>
              <a:rPr b="0" i="0" lang="es-CO" sz="1600" u="none" cap="none" strike="noStrike">
                <a:solidFill>
                  <a:srgbClr val="000000"/>
                </a:solidFill>
                <a:latin typeface="Calibri"/>
                <a:ea typeface="Calibri"/>
                <a:cs typeface="Calibri"/>
                <a:sym typeface="Calibri"/>
              </a:rPr>
              <a:t>Trabajaremos con un dataset (conjunto de datos) de criticas de cine procedentes de IMDb:</a:t>
            </a:r>
            <a:r>
              <a:rPr b="0" i="0" lang="es-CO" sz="1600" u="sng" cap="none" strike="noStrike">
                <a:solidFill>
                  <a:srgbClr val="000000"/>
                </a:solidFill>
                <a:latin typeface="Calibri"/>
                <a:ea typeface="Calibri"/>
                <a:cs typeface="Calibri"/>
                <a:sym typeface="Calibri"/>
                <a:hlinkClick r:id="rId4"/>
              </a:rPr>
              <a:t>https://www.imdb.com</a:t>
            </a:r>
            <a:r>
              <a:rPr b="0" i="0" lang="es-CO" sz="1600" u="none" cap="none" strike="noStrike">
                <a:solidFill>
                  <a:srgbClr val="000000"/>
                </a:solidFill>
                <a:latin typeface="Calibri"/>
                <a:ea typeface="Calibri"/>
                <a:cs typeface="Calibri"/>
                <a:sym typeface="Calibri"/>
              </a:rPr>
              <a:t>:</a:t>
            </a:r>
            <a:endParaRPr b="0" i="0" sz="1400" u="none" cap="none" strike="noStrike">
              <a:solidFill>
                <a:srgbClr val="000000"/>
              </a:solidFill>
              <a:latin typeface="Calibri"/>
              <a:ea typeface="Calibri"/>
              <a:cs typeface="Calibri"/>
              <a:sym typeface="Calibri"/>
            </a:endParaRPr>
          </a:p>
          <a:p>
            <a:pPr indent="0" lvl="0" marL="0" marR="0" rtl="0" algn="l">
              <a:lnSpc>
                <a:spcPct val="150000"/>
              </a:lnSpc>
              <a:spcBef>
                <a:spcPts val="0"/>
              </a:spcBef>
              <a:spcAft>
                <a:spcPts val="0"/>
              </a:spcAft>
              <a:buNone/>
            </a:pPr>
            <a:r>
              <a:rPr b="0" i="0" lang="es-CO" sz="1600" u="none" cap="none" strike="noStrike">
                <a:solidFill>
                  <a:srgbClr val="000000"/>
                </a:solidFill>
                <a:latin typeface="Calibri"/>
                <a:ea typeface="Calibri"/>
                <a:cs typeface="Calibri"/>
                <a:sym typeface="Calibri"/>
              </a:rPr>
              <a:t>El dataset tiene 50.000 criticas de cine polarizadas como negativas (menos de 5 estrellas) y positivas (más de 5 estrellas), pasos:</a:t>
            </a:r>
            <a:endParaRPr b="0" i="0" sz="1400" u="none" cap="none" strike="noStrike">
              <a:solidFill>
                <a:srgbClr val="000000"/>
              </a:solidFill>
              <a:latin typeface="Calibri"/>
              <a:ea typeface="Calibri"/>
              <a:cs typeface="Calibri"/>
              <a:sym typeface="Calibri"/>
            </a:endParaRPr>
          </a:p>
          <a:p>
            <a:pPr indent="0" lvl="0" marL="0" marR="0" rtl="0" algn="l">
              <a:lnSpc>
                <a:spcPct val="150000"/>
              </a:lnSpc>
              <a:spcBef>
                <a:spcPts val="0"/>
              </a:spcBef>
              <a:spcAft>
                <a:spcPts val="0"/>
              </a:spcAft>
              <a:buNone/>
            </a:pPr>
            <a:r>
              <a:t/>
            </a:r>
            <a:endParaRPr b="0" i="0" sz="1600" u="none" cap="none" strike="noStrike">
              <a:solidFill>
                <a:srgbClr val="000000"/>
              </a:solidFill>
              <a:latin typeface="Calibri"/>
              <a:ea typeface="Calibri"/>
              <a:cs typeface="Calibri"/>
              <a:sym typeface="Calibri"/>
            </a:endParaRPr>
          </a:p>
          <a:p>
            <a:pPr indent="-342900" lvl="0" marL="342900" marR="0" rtl="0" algn="l">
              <a:lnSpc>
                <a:spcPct val="150000"/>
              </a:lnSpc>
              <a:spcBef>
                <a:spcPts val="0"/>
              </a:spcBef>
              <a:spcAft>
                <a:spcPts val="0"/>
              </a:spcAft>
              <a:buClr>
                <a:schemeClr val="dk1"/>
              </a:buClr>
              <a:buSzPts val="1600"/>
              <a:buFont typeface="Arial"/>
              <a:buChar char="•"/>
            </a:pPr>
            <a:r>
              <a:rPr b="0" i="0" lang="es-CO" sz="1600" u="none" cap="none" strike="noStrike">
                <a:solidFill>
                  <a:srgbClr val="000000"/>
                </a:solidFill>
                <a:latin typeface="Calibri"/>
                <a:ea typeface="Calibri"/>
                <a:cs typeface="Calibri"/>
                <a:sym typeface="Calibri"/>
              </a:rPr>
              <a:t>Obtener el conjunto de datos de criticas de cine.</a:t>
            </a:r>
            <a:endParaRPr b="0" i="0" sz="1400" u="none" cap="none" strike="noStrike">
              <a:solidFill>
                <a:srgbClr val="000000"/>
              </a:solidFill>
              <a:latin typeface="Calibri"/>
              <a:ea typeface="Calibri"/>
              <a:cs typeface="Calibri"/>
              <a:sym typeface="Calibri"/>
            </a:endParaRPr>
          </a:p>
          <a:p>
            <a:pPr indent="-342900" lvl="0" marL="342900" marR="0" rtl="0" algn="l">
              <a:lnSpc>
                <a:spcPct val="150000"/>
              </a:lnSpc>
              <a:spcBef>
                <a:spcPts val="0"/>
              </a:spcBef>
              <a:spcAft>
                <a:spcPts val="0"/>
              </a:spcAft>
              <a:buClr>
                <a:schemeClr val="dk1"/>
              </a:buClr>
              <a:buSzPts val="1600"/>
              <a:buFont typeface="Arial"/>
              <a:buChar char="•"/>
            </a:pPr>
            <a:r>
              <a:rPr b="0" i="0" lang="es-CO" sz="1600" u="none" cap="none" strike="noStrike">
                <a:solidFill>
                  <a:srgbClr val="000000"/>
                </a:solidFill>
                <a:latin typeface="Calibri"/>
                <a:ea typeface="Calibri"/>
                <a:cs typeface="Calibri"/>
                <a:sym typeface="Calibri"/>
              </a:rPr>
              <a:t>Preprocesar el conjunto de datos a un formato adecuado para aplicar machine learning.</a:t>
            </a:r>
            <a:endParaRPr b="0" i="0" sz="1400" u="none" cap="none" strike="noStrike">
              <a:solidFill>
                <a:srgbClr val="000000"/>
              </a:solidFill>
              <a:latin typeface="Calibri"/>
              <a:ea typeface="Calibri"/>
              <a:cs typeface="Calibri"/>
              <a:sym typeface="Calibri"/>
            </a:endParaRPr>
          </a:p>
          <a:p>
            <a:pPr indent="-342900" lvl="0" marL="342900" marR="0" rtl="0" algn="l">
              <a:lnSpc>
                <a:spcPct val="150000"/>
              </a:lnSpc>
              <a:spcBef>
                <a:spcPts val="0"/>
              </a:spcBef>
              <a:spcAft>
                <a:spcPts val="0"/>
              </a:spcAft>
              <a:buClr>
                <a:schemeClr val="dk1"/>
              </a:buClr>
              <a:buSzPts val="1600"/>
              <a:buFont typeface="Arial"/>
              <a:buChar char="•"/>
            </a:pPr>
            <a:r>
              <a:rPr b="0" i="0" lang="es-CO" sz="1600" u="none" cap="none" strike="noStrike">
                <a:solidFill>
                  <a:srgbClr val="000000"/>
                </a:solidFill>
                <a:latin typeface="Calibri"/>
                <a:ea typeface="Calibri"/>
                <a:cs typeface="Calibri"/>
                <a:sym typeface="Calibri"/>
              </a:rPr>
              <a:t>Definir que modelo de entrenamiento se usara.</a:t>
            </a:r>
            <a:endParaRPr b="0" i="0" sz="1400" u="none" cap="none" strike="noStrike">
              <a:solidFill>
                <a:srgbClr val="000000"/>
              </a:solidFill>
              <a:latin typeface="Calibri"/>
              <a:ea typeface="Calibri"/>
              <a:cs typeface="Calibri"/>
              <a:sym typeface="Calibri"/>
            </a:endParaRPr>
          </a:p>
          <a:p>
            <a:pPr indent="-342900" lvl="0" marL="342900" marR="0" rtl="0" algn="l">
              <a:lnSpc>
                <a:spcPct val="150000"/>
              </a:lnSpc>
              <a:spcBef>
                <a:spcPts val="0"/>
              </a:spcBef>
              <a:spcAft>
                <a:spcPts val="0"/>
              </a:spcAft>
              <a:buClr>
                <a:schemeClr val="dk1"/>
              </a:buClr>
              <a:buSzPts val="1600"/>
              <a:buFont typeface="Arial"/>
              <a:buChar char="•"/>
            </a:pPr>
            <a:r>
              <a:rPr b="0" i="0" lang="es-CO" sz="1600" u="none" cap="none" strike="noStrike">
                <a:solidFill>
                  <a:srgbClr val="000000"/>
                </a:solidFill>
                <a:latin typeface="Calibri"/>
                <a:ea typeface="Calibri"/>
                <a:cs typeface="Calibri"/>
                <a:sym typeface="Calibri"/>
              </a:rPr>
              <a:t>Transformar palabras a vectores.</a:t>
            </a:r>
            <a:endParaRPr b="0" i="0" sz="1400" u="none" cap="none" strike="noStrike">
              <a:solidFill>
                <a:srgbClr val="000000"/>
              </a:solidFill>
              <a:latin typeface="Calibri"/>
              <a:ea typeface="Calibri"/>
              <a:cs typeface="Calibri"/>
              <a:sym typeface="Calibri"/>
            </a:endParaRPr>
          </a:p>
          <a:p>
            <a:pPr indent="-342900" lvl="0" marL="342900" marR="0" rtl="0" algn="l">
              <a:lnSpc>
                <a:spcPct val="150000"/>
              </a:lnSpc>
              <a:spcBef>
                <a:spcPts val="0"/>
              </a:spcBef>
              <a:spcAft>
                <a:spcPts val="0"/>
              </a:spcAft>
              <a:buClr>
                <a:schemeClr val="dk1"/>
              </a:buClr>
              <a:buSzPts val="1600"/>
              <a:buFont typeface="Arial"/>
              <a:buChar char="•"/>
            </a:pPr>
            <a:r>
              <a:rPr b="0" i="0" lang="es-CO" sz="1600" u="none" cap="none" strike="noStrike">
                <a:solidFill>
                  <a:srgbClr val="000000"/>
                </a:solidFill>
                <a:latin typeface="Calibri"/>
                <a:ea typeface="Calibri"/>
                <a:cs typeface="Calibri"/>
                <a:sym typeface="Calibri"/>
              </a:rPr>
              <a:t>Relevancia de palabras mediante “frecuencia-termino”.</a:t>
            </a:r>
            <a:endParaRPr b="0" i="0" sz="1400" u="none" cap="none" strike="noStrike">
              <a:solidFill>
                <a:srgbClr val="000000"/>
              </a:solidFill>
              <a:latin typeface="Calibri"/>
              <a:ea typeface="Calibri"/>
              <a:cs typeface="Calibri"/>
              <a:sym typeface="Calibri"/>
            </a:endParaRPr>
          </a:p>
          <a:p>
            <a:pPr indent="-342900" lvl="0" marL="342900" marR="0" rtl="0" algn="l">
              <a:lnSpc>
                <a:spcPct val="150000"/>
              </a:lnSpc>
              <a:spcBef>
                <a:spcPts val="0"/>
              </a:spcBef>
              <a:spcAft>
                <a:spcPts val="0"/>
              </a:spcAft>
              <a:buClr>
                <a:schemeClr val="dk1"/>
              </a:buClr>
              <a:buSzPts val="1600"/>
              <a:buFont typeface="Arial"/>
              <a:buChar char="•"/>
            </a:pPr>
            <a:r>
              <a:rPr b="0" i="0" lang="es-CO" sz="1600" u="none" cap="none" strike="noStrike">
                <a:solidFill>
                  <a:srgbClr val="000000"/>
                </a:solidFill>
                <a:latin typeface="Calibri"/>
                <a:ea typeface="Calibri"/>
                <a:cs typeface="Calibri"/>
                <a:sym typeface="Calibri"/>
              </a:rPr>
              <a:t>Limpiar los datos textuales.</a:t>
            </a:r>
            <a:endParaRPr b="0" i="0" sz="1400" u="none" cap="none" strike="noStrike">
              <a:solidFill>
                <a:srgbClr val="000000"/>
              </a:solidFill>
              <a:latin typeface="Calibri"/>
              <a:ea typeface="Calibri"/>
              <a:cs typeface="Calibri"/>
              <a:sym typeface="Calibri"/>
            </a:endParaRPr>
          </a:p>
          <a:p>
            <a:pPr indent="-342900" lvl="0" marL="342900" marR="0" rtl="0" algn="l">
              <a:lnSpc>
                <a:spcPct val="150000"/>
              </a:lnSpc>
              <a:spcBef>
                <a:spcPts val="0"/>
              </a:spcBef>
              <a:spcAft>
                <a:spcPts val="0"/>
              </a:spcAft>
              <a:buClr>
                <a:schemeClr val="dk1"/>
              </a:buClr>
              <a:buSzPts val="1600"/>
              <a:buFont typeface="Arial"/>
              <a:buChar char="•"/>
            </a:pPr>
            <a:r>
              <a:rPr b="0" i="0" lang="es-CO" sz="1600" u="none" cap="none" strike="noStrike">
                <a:solidFill>
                  <a:srgbClr val="000000"/>
                </a:solidFill>
                <a:latin typeface="Calibri"/>
                <a:ea typeface="Calibri"/>
                <a:cs typeface="Calibri"/>
                <a:sym typeface="Calibri"/>
              </a:rPr>
              <a:t>Procesar componentes léxicos.</a:t>
            </a:r>
            <a:endParaRPr b="0" i="0" sz="1400" u="none" cap="none" strike="noStrike">
              <a:solidFill>
                <a:srgbClr val="000000"/>
              </a:solidFill>
              <a:latin typeface="Calibri"/>
              <a:ea typeface="Calibri"/>
              <a:cs typeface="Calibri"/>
              <a:sym typeface="Calibri"/>
            </a:endParaRPr>
          </a:p>
          <a:p>
            <a:pPr indent="-342900" lvl="0" marL="342900" marR="0" rtl="0" algn="l">
              <a:lnSpc>
                <a:spcPct val="150000"/>
              </a:lnSpc>
              <a:spcBef>
                <a:spcPts val="0"/>
              </a:spcBef>
              <a:spcAft>
                <a:spcPts val="0"/>
              </a:spcAft>
              <a:buClr>
                <a:schemeClr val="dk1"/>
              </a:buClr>
              <a:buSzPts val="1600"/>
              <a:buFont typeface="Arial"/>
              <a:buChar char="•"/>
            </a:pPr>
            <a:r>
              <a:rPr b="0" i="0" lang="es-CO" sz="1600" u="none" cap="none" strike="noStrike">
                <a:solidFill>
                  <a:srgbClr val="000000"/>
                </a:solidFill>
                <a:latin typeface="Calibri"/>
                <a:ea typeface="Calibri"/>
                <a:cs typeface="Calibri"/>
                <a:sym typeface="Calibri"/>
              </a:rPr>
              <a:t>Entrenar </a:t>
            </a:r>
            <a:endParaRPr b="1" i="0" sz="1600" u="none" cap="none" strike="noStrike">
              <a:solidFill>
                <a:srgbClr val="000000"/>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1" name="Shape 121"/>
        <p:cNvGrpSpPr/>
        <p:nvPr/>
      </p:nvGrpSpPr>
      <p:grpSpPr>
        <a:xfrm>
          <a:off x="0" y="0"/>
          <a:ext cx="0" cy="0"/>
          <a:chOff x="0" y="0"/>
          <a:chExt cx="0" cy="0"/>
        </a:xfrm>
      </p:grpSpPr>
      <p:sp>
        <p:nvSpPr>
          <p:cNvPr id="122" name="Google Shape;122;p19"/>
          <p:cNvSpPr txBox="1"/>
          <p:nvPr/>
        </p:nvSpPr>
        <p:spPr>
          <a:xfrm>
            <a:off x="1600115" y="528789"/>
            <a:ext cx="5136502"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a:t>
            </a:r>
            <a:endParaRPr/>
          </a:p>
        </p:txBody>
      </p:sp>
      <p:sp>
        <p:nvSpPr>
          <p:cNvPr id="123" name="Google Shape;123;p19"/>
          <p:cNvSpPr txBox="1"/>
          <p:nvPr/>
        </p:nvSpPr>
        <p:spPr>
          <a:xfrm>
            <a:off x="1159933" y="2652206"/>
            <a:ext cx="11032067" cy="1754286"/>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0" i="0" lang="es-CO" sz="3600" u="none" cap="none" strike="noStrike">
                <a:solidFill>
                  <a:srgbClr val="000000"/>
                </a:solidFill>
                <a:latin typeface="Calibri"/>
                <a:ea typeface="Calibri"/>
                <a:cs typeface="Calibri"/>
                <a:sym typeface="Calibri"/>
              </a:rPr>
              <a:t>Para el ejercicio utilizaremos un cuaderno</a:t>
            </a:r>
            <a:r>
              <a:rPr b="1" i="0" lang="es-CO" sz="3600" u="none" cap="none" strike="noStrike">
                <a:solidFill>
                  <a:srgbClr val="000000"/>
                </a:solidFill>
                <a:latin typeface="Calibri"/>
                <a:ea typeface="Calibri"/>
                <a:cs typeface="Calibri"/>
                <a:sym typeface="Calibri"/>
              </a:rPr>
              <a:t> </a:t>
            </a:r>
            <a:r>
              <a:rPr b="0" i="0" lang="es-CO" sz="3600" u="none" cap="none" strike="noStrike">
                <a:solidFill>
                  <a:srgbClr val="000000"/>
                </a:solidFill>
                <a:latin typeface="Calibri"/>
                <a:ea typeface="Calibri"/>
                <a:cs typeface="Calibri"/>
                <a:sym typeface="Calibri"/>
              </a:rPr>
              <a:t>de</a:t>
            </a:r>
            <a:r>
              <a:rPr b="1" i="0" lang="es-CO" sz="3600" u="none" cap="none" strike="noStrike">
                <a:solidFill>
                  <a:srgbClr val="000000"/>
                </a:solidFill>
                <a:latin typeface="Calibri"/>
                <a:ea typeface="Calibri"/>
                <a:cs typeface="Calibri"/>
                <a:sym typeface="Calibri"/>
              </a:rPr>
              <a:t> jupyter </a:t>
            </a:r>
            <a:r>
              <a:rPr b="0" i="0" lang="es-CO" sz="3600" u="none" cap="none" strike="noStrike">
                <a:solidFill>
                  <a:srgbClr val="000000"/>
                </a:solidFill>
                <a:latin typeface="Calibri"/>
                <a:ea typeface="Calibri"/>
                <a:cs typeface="Calibri"/>
                <a:sym typeface="Calibri"/>
              </a:rPr>
              <a:t>en Google colaboratory  </a:t>
            </a:r>
            <a:r>
              <a:rPr b="0" i="0" lang="es-CO" sz="3600" u="sng" cap="none" strike="noStrike">
                <a:solidFill>
                  <a:srgbClr val="000000"/>
                </a:solidFill>
                <a:latin typeface="Calibri"/>
                <a:ea typeface="Calibri"/>
                <a:cs typeface="Calibri"/>
                <a:sym typeface="Calibri"/>
                <a:hlinkClick r:id="rId4"/>
              </a:rPr>
              <a:t>https://colab.research.google.com/</a:t>
            </a:r>
            <a:endParaRPr b="1" i="0" sz="3600" u="none" cap="none" strike="noStrike">
              <a:solidFill>
                <a:srgbClr val="000000"/>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20"/>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29" name="Google Shape;129;p20"/>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Base de conocimiento</a:t>
            </a:r>
            <a:endParaRPr/>
          </a:p>
        </p:txBody>
      </p:sp>
      <p:sp>
        <p:nvSpPr>
          <p:cNvPr id="130" name="Google Shape;130;p20"/>
          <p:cNvSpPr txBox="1"/>
          <p:nvPr/>
        </p:nvSpPr>
        <p:spPr>
          <a:xfrm>
            <a:off x="1371600" y="1795249"/>
            <a:ext cx="10820400" cy="3785611"/>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t/>
            </a:r>
            <a:endParaRPr b="0" i="0" sz="2000" u="sng" cap="none" strike="noStrike">
              <a:solidFill>
                <a:srgbClr val="000000"/>
              </a:solidFill>
              <a:latin typeface="Calibri"/>
              <a:ea typeface="Calibri"/>
              <a:cs typeface="Calibri"/>
              <a:sym typeface="Calibri"/>
              <a:hlinkClick r:id="rId4"/>
            </a:endParaRPr>
          </a:p>
          <a:p>
            <a:pPr indent="0" lvl="0" marL="0" marR="0" rtl="0" algn="l">
              <a:lnSpc>
                <a:spcPct val="150000"/>
              </a:lnSpc>
              <a:spcBef>
                <a:spcPts val="0"/>
              </a:spcBef>
              <a:spcAft>
                <a:spcPts val="0"/>
              </a:spcAft>
              <a:buNone/>
            </a:pPr>
            <a:r>
              <a:rPr b="0" i="0" lang="es-CO" sz="2000" u="sng" cap="none" strike="noStrike">
                <a:solidFill>
                  <a:srgbClr val="000000"/>
                </a:solidFill>
                <a:latin typeface="Calibri"/>
                <a:ea typeface="Calibri"/>
                <a:cs typeface="Calibri"/>
                <a:sym typeface="Calibri"/>
                <a:hlinkClick r:id="rId5"/>
              </a:rPr>
              <a:t>http://ai.stanford.edu/~amaas/data/sentiment/</a:t>
            </a:r>
            <a:endParaRPr b="0" i="0" sz="2000" u="none" cap="none" strike="noStrike">
              <a:solidFill>
                <a:srgbClr val="000000"/>
              </a:solidFill>
              <a:latin typeface="Calibri"/>
              <a:ea typeface="Calibri"/>
              <a:cs typeface="Calibri"/>
              <a:sym typeface="Calibri"/>
            </a:endParaRPr>
          </a:p>
          <a:p>
            <a:pPr indent="0" lvl="0" marL="0" marR="0" rtl="0" algn="l">
              <a:lnSpc>
                <a:spcPct val="150000"/>
              </a:lnSpc>
              <a:spcBef>
                <a:spcPts val="0"/>
              </a:spcBef>
              <a:spcAft>
                <a:spcPts val="0"/>
              </a:spcAft>
              <a:buNone/>
            </a:pPr>
            <a:r>
              <a:t/>
            </a:r>
            <a:endParaRPr b="1" i="0" sz="2000" u="none" cap="none" strike="noStrike">
              <a:solidFill>
                <a:srgbClr val="000000"/>
              </a:solidFill>
              <a:latin typeface="Calibri"/>
              <a:ea typeface="Calibri"/>
              <a:cs typeface="Calibri"/>
              <a:sym typeface="Calibri"/>
            </a:endParaRPr>
          </a:p>
          <a:p>
            <a:pPr indent="0" lvl="0" marL="0" marR="0" rtl="0" algn="ctr">
              <a:lnSpc>
                <a:spcPct val="150000"/>
              </a:lnSpc>
              <a:spcBef>
                <a:spcPts val="0"/>
              </a:spcBef>
              <a:spcAft>
                <a:spcPts val="0"/>
              </a:spcAft>
              <a:buNone/>
            </a:pPr>
            <a:r>
              <a:rPr b="1" i="1" lang="es-CO" sz="2000" u="none" cap="none" strike="noStrike">
                <a:solidFill>
                  <a:srgbClr val="000000"/>
                </a:solidFill>
                <a:latin typeface="Calibri"/>
                <a:ea typeface="Calibri"/>
                <a:cs typeface="Calibri"/>
                <a:sym typeface="Calibri"/>
              </a:rPr>
              <a:t>“conjunto de 25,000 críticas de películas altamente polares para capacitación y 25,000 para pruebas”</a:t>
            </a:r>
            <a:endParaRPr b="0" i="0" sz="1800" u="none" cap="none" strike="noStrike">
              <a:solidFill>
                <a:srgbClr val="000000"/>
              </a:solidFill>
              <a:latin typeface="Calibri"/>
              <a:ea typeface="Calibri"/>
              <a:cs typeface="Calibri"/>
              <a:sym typeface="Calibri"/>
            </a:endParaRPr>
          </a:p>
          <a:p>
            <a:pPr indent="0" lvl="0" marL="0" marR="0" rtl="0" algn="ctr">
              <a:lnSpc>
                <a:spcPct val="150000"/>
              </a:lnSpc>
              <a:spcBef>
                <a:spcPts val="0"/>
              </a:spcBef>
              <a:spcAft>
                <a:spcPts val="0"/>
              </a:spcAft>
              <a:buNone/>
            </a:pPr>
            <a:r>
              <a:t/>
            </a:r>
            <a:endParaRPr b="1" i="1" sz="2000" u="none" cap="none" strike="noStrike">
              <a:solidFill>
                <a:srgbClr val="000000"/>
              </a:solidFill>
              <a:latin typeface="Calibri"/>
              <a:ea typeface="Calibri"/>
              <a:cs typeface="Calibri"/>
              <a:sym typeface="Calibri"/>
            </a:endParaRPr>
          </a:p>
          <a:p>
            <a:pPr indent="0" lvl="0" marL="0" marR="0" rtl="0" algn="l">
              <a:lnSpc>
                <a:spcPct val="150000"/>
              </a:lnSpc>
              <a:spcBef>
                <a:spcPts val="0"/>
              </a:spcBef>
              <a:spcAft>
                <a:spcPts val="0"/>
              </a:spcAft>
              <a:buNone/>
            </a:pPr>
            <a:r>
              <a:rPr b="1" i="0" lang="es-CO" sz="2000" u="none" cap="none" strike="noStrike">
                <a:solidFill>
                  <a:srgbClr val="000000"/>
                </a:solidFill>
                <a:latin typeface="Calibri"/>
                <a:ea typeface="Calibri"/>
                <a:cs typeface="Calibri"/>
                <a:sym typeface="Calibri"/>
              </a:rPr>
              <a:t>URL: </a:t>
            </a:r>
            <a:r>
              <a:rPr b="0" i="0" lang="es-CO" sz="2000" u="sng" cap="none" strike="noStrike">
                <a:solidFill>
                  <a:srgbClr val="000000"/>
                </a:solidFill>
                <a:latin typeface="Calibri"/>
                <a:ea typeface="Calibri"/>
                <a:cs typeface="Calibri"/>
                <a:sym typeface="Calibri"/>
                <a:hlinkClick r:id="rId6"/>
              </a:rPr>
              <a:t>http://ai.stanford.edu/~amaas/data/sentiment/aclImdb_v1.tar.gz</a:t>
            </a:r>
            <a:r>
              <a:rPr b="0" i="0" lang="es-CO" sz="2000" u="none" cap="none" strike="noStrike">
                <a:solidFill>
                  <a:srgbClr val="000000"/>
                </a:solidFill>
                <a:latin typeface="Calibri"/>
                <a:ea typeface="Calibri"/>
                <a:cs typeface="Calibri"/>
                <a:sym typeface="Calibri"/>
              </a:rPr>
              <a:t> , Pesa 84 mb aprox</a:t>
            </a:r>
            <a:endParaRPr b="0" i="0" sz="2000" u="none" cap="none" strike="noStrike">
              <a:solidFill>
                <a:srgbClr val="000000"/>
              </a:solidFill>
              <a:latin typeface="Calibri"/>
              <a:ea typeface="Calibri"/>
              <a:cs typeface="Calibri"/>
              <a:sym typeface="Calibri"/>
            </a:endParaRPr>
          </a:p>
          <a:p>
            <a:pPr indent="0" lvl="0" marL="0" marR="0" rtl="0" algn="l">
              <a:lnSpc>
                <a:spcPct val="150000"/>
              </a:lnSpc>
              <a:spcBef>
                <a:spcPts val="0"/>
              </a:spcBef>
              <a:spcAft>
                <a:spcPts val="0"/>
              </a:spcAft>
              <a:buNone/>
            </a:pPr>
            <a:r>
              <a:t/>
            </a:r>
            <a:endParaRPr b="0" i="0" sz="2000" u="none" cap="none" strike="noStrike">
              <a:solidFill>
                <a:srgbClr val="000000"/>
              </a:solidFill>
              <a:latin typeface="Calibri"/>
              <a:ea typeface="Calibri"/>
              <a:cs typeface="Calibri"/>
              <a:sym typeface="Calibri"/>
            </a:endParaRPr>
          </a:p>
          <a:p>
            <a:pPr indent="0" lvl="0" marL="0" marR="0" rtl="0" algn="l">
              <a:lnSpc>
                <a:spcPct val="150000"/>
              </a:lnSpc>
              <a:spcBef>
                <a:spcPts val="0"/>
              </a:spcBef>
              <a:spcAft>
                <a:spcPts val="0"/>
              </a:spcAft>
              <a:buNone/>
            </a:pPr>
            <a:r>
              <a:rPr b="1" i="0" lang="es-CO" sz="2000" u="none" cap="none" strike="noStrike">
                <a:solidFill>
                  <a:srgbClr val="000000"/>
                </a:solidFill>
                <a:latin typeface="Calibri"/>
                <a:ea typeface="Calibri"/>
                <a:cs typeface="Calibri"/>
                <a:sym typeface="Calibri"/>
              </a:rPr>
              <a:t>Paso 1: conociendo el dataset: </a:t>
            </a:r>
            <a:r>
              <a:rPr b="0" i="0" lang="es-CO" sz="2000" u="none" cap="none" strike="noStrike">
                <a:solidFill>
                  <a:srgbClr val="000000"/>
                </a:solidFill>
                <a:latin typeface="Calibri"/>
                <a:ea typeface="Calibri"/>
                <a:cs typeface="Calibri"/>
                <a:sym typeface="Calibri"/>
              </a:rPr>
              <a:t>descargar  y descomprir el archivo…que tiene  por dentro?</a:t>
            </a:r>
            <a:endParaRPr b="0" i="0" sz="2000" u="none" cap="none" strike="noStrike">
              <a:solidFill>
                <a:srgbClr val="000000"/>
              </a:solidFill>
              <a:latin typeface="Calibri"/>
              <a:ea typeface="Calibri"/>
              <a:cs typeface="Calibri"/>
              <a:sym typeface="Calibri"/>
            </a:endParaRPr>
          </a:p>
        </p:txBody>
      </p:sp>
      <p:sp>
        <p:nvSpPr>
          <p:cNvPr id="131" name="Google Shape;131;p20"/>
          <p:cNvSpPr txBox="1"/>
          <p:nvPr/>
        </p:nvSpPr>
        <p:spPr>
          <a:xfrm>
            <a:off x="1600114" y="528789"/>
            <a:ext cx="7289443"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P1-obtener dataset</a:t>
            </a:r>
            <a:endParaRPr b="1" i="0" sz="2400" u="none" cap="none" strike="noStrike">
              <a:solidFill>
                <a:srgbClr val="FFC000"/>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35" name="Shape 135"/>
        <p:cNvGrpSpPr/>
        <p:nvPr/>
      </p:nvGrpSpPr>
      <p:grpSpPr>
        <a:xfrm>
          <a:off x="0" y="0"/>
          <a:ext cx="0" cy="0"/>
          <a:chOff x="0" y="0"/>
          <a:chExt cx="0" cy="0"/>
        </a:xfrm>
      </p:grpSpPr>
      <p:sp>
        <p:nvSpPr>
          <p:cNvPr id="136" name="Google Shape;136;p90"/>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37" name="Google Shape;137;p90"/>
          <p:cNvSpPr txBox="1"/>
          <p:nvPr/>
        </p:nvSpPr>
        <p:spPr>
          <a:xfrm>
            <a:off x="1202266" y="1985728"/>
            <a:ext cx="10913533" cy="3323946"/>
          </a:xfrm>
          <a:prstGeom prst="rect">
            <a:avLst/>
          </a:prstGeom>
          <a:noFill/>
          <a:ln>
            <a:noFill/>
          </a:ln>
        </p:spPr>
        <p:txBody>
          <a:bodyPr anchorCtr="0" anchor="t" bIns="45700" lIns="91425" spcFirstLastPara="1" rIns="91425" wrap="square" tIns="45700">
            <a:spAutoFit/>
          </a:bodyPr>
          <a:lstStyle/>
          <a:p>
            <a:pPr indent="0" lvl="0" marL="0" marR="0" rtl="0" algn="ctr">
              <a:lnSpc>
                <a:spcPct val="150000"/>
              </a:lnSpc>
              <a:spcBef>
                <a:spcPts val="0"/>
              </a:spcBef>
              <a:spcAft>
                <a:spcPts val="0"/>
              </a:spcAft>
              <a:buNone/>
            </a:pPr>
            <a:r>
              <a:rPr b="1" i="0" lang="es-CO" sz="2800" u="none" cap="none" strike="noStrike">
                <a:solidFill>
                  <a:srgbClr val="000000"/>
                </a:solidFill>
                <a:latin typeface="Calibri"/>
                <a:ea typeface="Calibri"/>
                <a:cs typeface="Calibri"/>
                <a:sym typeface="Calibri"/>
              </a:rPr>
              <a:t>El propósito es que las computadoras hagan el trabajo rutinario por los humanos</a:t>
            </a:r>
            <a:endParaRPr b="0" i="0" sz="1400" u="none" cap="none" strike="noStrike">
              <a:solidFill>
                <a:srgbClr val="000000"/>
              </a:solidFill>
              <a:latin typeface="Arial"/>
              <a:ea typeface="Arial"/>
              <a:cs typeface="Arial"/>
              <a:sym typeface="Arial"/>
            </a:endParaRPr>
          </a:p>
          <a:p>
            <a:pPr indent="0" lvl="0" marL="0" marR="0" rtl="0" algn="ctr">
              <a:lnSpc>
                <a:spcPct val="150000"/>
              </a:lnSpc>
              <a:spcBef>
                <a:spcPts val="0"/>
              </a:spcBef>
              <a:spcAft>
                <a:spcPts val="0"/>
              </a:spcAft>
              <a:buNone/>
            </a:pPr>
            <a:r>
              <a:t/>
            </a:r>
            <a:endParaRPr b="1" i="0" sz="2800" u="none" cap="none" strike="noStrike">
              <a:solidFill>
                <a:srgbClr val="000000"/>
              </a:solidFill>
              <a:latin typeface="Calibri"/>
              <a:ea typeface="Calibri"/>
              <a:cs typeface="Calibri"/>
              <a:sym typeface="Calibri"/>
            </a:endParaRPr>
          </a:p>
          <a:p>
            <a:pPr indent="0" lvl="0" marL="0" marR="0" rtl="0" algn="ctr">
              <a:lnSpc>
                <a:spcPct val="150000"/>
              </a:lnSpc>
              <a:spcBef>
                <a:spcPts val="0"/>
              </a:spcBef>
              <a:spcAft>
                <a:spcPts val="0"/>
              </a:spcAft>
              <a:buNone/>
            </a:pPr>
            <a:r>
              <a:rPr b="1" i="0" lang="es-CO" sz="2800" u="none" cap="none" strike="noStrike">
                <a:solidFill>
                  <a:srgbClr val="000000"/>
                </a:solidFill>
                <a:latin typeface="Calibri"/>
                <a:ea typeface="Calibri"/>
                <a:cs typeface="Calibri"/>
                <a:sym typeface="Calibri"/>
              </a:rPr>
              <a:t>¿descargamos y descomprimimos el archivo de forma manual o dejamos que Python por nosotros?</a:t>
            </a:r>
            <a:endParaRPr b="1" i="0" sz="2800" u="none" cap="none" strike="noStrike">
              <a:solidFill>
                <a:srgbClr val="000000"/>
              </a:solidFill>
              <a:latin typeface="Calibri"/>
              <a:ea typeface="Calibri"/>
              <a:cs typeface="Calibri"/>
              <a:sym typeface="Calibri"/>
            </a:endParaRPr>
          </a:p>
        </p:txBody>
      </p:sp>
      <p:sp>
        <p:nvSpPr>
          <p:cNvPr id="138" name="Google Shape;138;p90"/>
          <p:cNvSpPr txBox="1"/>
          <p:nvPr/>
        </p:nvSpPr>
        <p:spPr>
          <a:xfrm>
            <a:off x="1600114" y="528789"/>
            <a:ext cx="7289443"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P1-obtener dataset</a:t>
            </a:r>
            <a:endParaRPr b="1" i="0" sz="2400" u="none" cap="none" strike="noStrike">
              <a:solidFill>
                <a:srgbClr val="FFC000"/>
              </a:solidFill>
              <a:latin typeface="Calibri"/>
              <a:ea typeface="Calibri"/>
              <a:cs typeface="Calibri"/>
              <a:sym typeface="Calibri"/>
            </a:endParaRPr>
          </a:p>
        </p:txBody>
      </p:sp>
      <p:sp>
        <p:nvSpPr>
          <p:cNvPr id="139" name="Google Shape;139;p90"/>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Base de conocimiento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43" name="Shape 143"/>
        <p:cNvGrpSpPr/>
        <p:nvPr/>
      </p:nvGrpSpPr>
      <p:grpSpPr>
        <a:xfrm>
          <a:off x="0" y="0"/>
          <a:ext cx="0" cy="0"/>
          <a:chOff x="0" y="0"/>
          <a:chExt cx="0" cy="0"/>
        </a:xfrm>
      </p:grpSpPr>
      <p:sp>
        <p:nvSpPr>
          <p:cNvPr id="144" name="Google Shape;144;p91"/>
          <p:cNvSpPr txBox="1"/>
          <p:nvPr/>
        </p:nvSpPr>
        <p:spPr>
          <a:xfrm>
            <a:off x="1600114" y="528789"/>
            <a:ext cx="7289443" cy="438551"/>
          </a:xfrm>
          <a:prstGeom prst="rect">
            <a:avLst/>
          </a:prstGeom>
          <a:noFill/>
          <a:ln>
            <a:noFill/>
          </a:ln>
        </p:spPr>
        <p:txBody>
          <a:bodyPr anchorCtr="0" anchor="t" bIns="34275" lIns="68550" spcFirstLastPara="1" rIns="68550" wrap="square" tIns="34275">
            <a:spAutoFit/>
          </a:bodyPr>
          <a:lstStyle/>
          <a:p>
            <a:pPr indent="0" lvl="0" marL="0" marR="0" rtl="0" algn="l">
              <a:lnSpc>
                <a:spcPct val="100000"/>
              </a:lnSpc>
              <a:spcBef>
                <a:spcPts val="0"/>
              </a:spcBef>
              <a:spcAft>
                <a:spcPts val="0"/>
              </a:spcAft>
              <a:buNone/>
            </a:pPr>
            <a:r>
              <a:rPr b="1" i="0" lang="es-CO" sz="2400" u="none" cap="none" strike="noStrike">
                <a:solidFill>
                  <a:srgbClr val="FFC000"/>
                </a:solidFill>
                <a:latin typeface="Calibri"/>
                <a:ea typeface="Calibri"/>
                <a:cs typeface="Calibri"/>
                <a:sym typeface="Calibri"/>
              </a:rPr>
              <a:t>Análisis de sentimientos: P1-obtener dataset</a:t>
            </a:r>
            <a:endParaRPr b="1" i="0" sz="2400" u="none" cap="none" strike="noStrike">
              <a:solidFill>
                <a:srgbClr val="FFC000"/>
              </a:solidFill>
              <a:latin typeface="Calibri"/>
              <a:ea typeface="Calibri"/>
              <a:cs typeface="Calibri"/>
              <a:sym typeface="Calibri"/>
            </a:endParaRPr>
          </a:p>
        </p:txBody>
      </p:sp>
      <p:sp>
        <p:nvSpPr>
          <p:cNvPr id="145" name="Google Shape;145;p91"/>
          <p:cNvSpPr/>
          <p:nvPr/>
        </p:nvSpPr>
        <p:spPr>
          <a:xfrm flipH="1">
            <a:off x="8539701" y="698325"/>
            <a:ext cx="3315694" cy="429371"/>
          </a:xfrm>
          <a:prstGeom prst="parallelogram">
            <a:avLst>
              <a:gd fmla="val 95370" name="adj"/>
            </a:avLst>
          </a:prstGeom>
          <a:solidFill>
            <a:srgbClr val="0070C0"/>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Calibri"/>
              <a:ea typeface="Calibri"/>
              <a:cs typeface="Calibri"/>
              <a:sym typeface="Calibri"/>
            </a:endParaRPr>
          </a:p>
        </p:txBody>
      </p:sp>
      <p:sp>
        <p:nvSpPr>
          <p:cNvPr id="146" name="Google Shape;146;p91"/>
          <p:cNvSpPr txBox="1"/>
          <p:nvPr/>
        </p:nvSpPr>
        <p:spPr>
          <a:xfrm>
            <a:off x="8889558" y="698324"/>
            <a:ext cx="2711395" cy="36929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s-CO" sz="1800" u="none" cap="none" strike="noStrike">
                <a:solidFill>
                  <a:schemeClr val="lt1"/>
                </a:solidFill>
                <a:latin typeface="Tahoma"/>
                <a:ea typeface="Tahoma"/>
                <a:cs typeface="Tahoma"/>
                <a:sym typeface="Tahoma"/>
              </a:rPr>
              <a:t>Importando librerías</a:t>
            </a:r>
            <a:endParaRPr/>
          </a:p>
        </p:txBody>
      </p:sp>
      <p:sp>
        <p:nvSpPr>
          <p:cNvPr id="147" name="Google Shape;147;p91"/>
          <p:cNvSpPr txBox="1"/>
          <p:nvPr/>
        </p:nvSpPr>
        <p:spPr>
          <a:xfrm>
            <a:off x="1600114" y="1445547"/>
            <a:ext cx="9144000" cy="461624"/>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s-CO" sz="1600" u="none" cap="none" strike="noStrike">
                <a:solidFill>
                  <a:srgbClr val="000000"/>
                </a:solidFill>
                <a:latin typeface="Calibri"/>
                <a:ea typeface="Calibri"/>
                <a:cs typeface="Calibri"/>
                <a:sym typeface="Calibri"/>
              </a:rPr>
              <a:t>Librerías para descargar y descomprimir archivos de internet.</a:t>
            </a:r>
            <a:endParaRPr b="1" i="0" sz="1600" u="none" cap="none" strike="noStrike">
              <a:solidFill>
                <a:srgbClr val="000000"/>
              </a:solidFill>
              <a:latin typeface="Calibri"/>
              <a:ea typeface="Calibri"/>
              <a:cs typeface="Calibri"/>
              <a:sym typeface="Calibri"/>
            </a:endParaRPr>
          </a:p>
        </p:txBody>
      </p:sp>
      <p:sp>
        <p:nvSpPr>
          <p:cNvPr id="148" name="Google Shape;148;p91"/>
          <p:cNvSpPr/>
          <p:nvPr/>
        </p:nvSpPr>
        <p:spPr>
          <a:xfrm>
            <a:off x="1600114" y="2417740"/>
            <a:ext cx="7508700" cy="954000"/>
          </a:xfrm>
          <a:prstGeom prst="rect">
            <a:avLst/>
          </a:prstGeom>
          <a:solidFill>
            <a:srgbClr val="DDD9C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import os            #  trabajar sobre el sistema operativo</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import sys           #  manipular archivos (cortar, copiar, borrar, crear)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import tarfile       #  Manipular archivos comprimidos (comprimir, descomprimir)</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import time          #  calcular tiempo (en este caso tiempo de descarga de archivo)</a:t>
            </a:r>
            <a:endParaRPr b="0" i="0" sz="1400" u="none" cap="none" strike="noStrike">
              <a:solidFill>
                <a:srgbClr val="000000"/>
              </a:solidFill>
              <a:latin typeface="Arial"/>
              <a:ea typeface="Arial"/>
              <a:cs typeface="Arial"/>
              <a:sym typeface="Arial"/>
            </a:endParaRPr>
          </a:p>
        </p:txBody>
      </p:sp>
      <p:sp>
        <p:nvSpPr>
          <p:cNvPr id="149" name="Google Shape;149;p91"/>
          <p:cNvSpPr txBox="1"/>
          <p:nvPr/>
        </p:nvSpPr>
        <p:spPr>
          <a:xfrm>
            <a:off x="1538569" y="3590020"/>
            <a:ext cx="9144000" cy="1200300"/>
          </a:xfrm>
          <a:prstGeom prst="rect">
            <a:avLst/>
          </a:prstGeom>
          <a:solidFill>
            <a:schemeClr val="lt1"/>
          </a:solidFill>
          <a:ln>
            <a:noFill/>
          </a:ln>
        </p:spPr>
        <p:txBody>
          <a:bodyPr anchorCtr="0" anchor="t" bIns="45700" lIns="91425" spcFirstLastPara="1" rIns="91425" wrap="square" tIns="45700">
            <a:spAutoFit/>
          </a:bodyPr>
          <a:lstStyle/>
          <a:p>
            <a:pPr indent="0" lvl="0" marL="0" marR="0" rtl="0" algn="l">
              <a:lnSpc>
                <a:spcPct val="150000"/>
              </a:lnSpc>
              <a:spcBef>
                <a:spcPts val="0"/>
              </a:spcBef>
              <a:spcAft>
                <a:spcPts val="0"/>
              </a:spcAft>
              <a:buNone/>
            </a:pPr>
            <a:r>
              <a:rPr b="0" i="0" lang="es-CO" sz="1600" u="none" cap="none" strike="noStrike">
                <a:solidFill>
                  <a:srgbClr val="000000"/>
                </a:solidFill>
                <a:latin typeface="Calibri"/>
                <a:ea typeface="Calibri"/>
                <a:cs typeface="Calibri"/>
                <a:sym typeface="Calibri"/>
              </a:rPr>
              <a:t>Definimos dos variables:</a:t>
            </a:r>
            <a:endParaRPr b="0" i="0" sz="1400" u="none" cap="none" strike="noStrike">
              <a:solidFill>
                <a:srgbClr val="000000"/>
              </a:solidFill>
              <a:latin typeface="Arial"/>
              <a:ea typeface="Arial"/>
              <a:cs typeface="Arial"/>
              <a:sym typeface="Arial"/>
            </a:endParaRPr>
          </a:p>
          <a:p>
            <a:pPr indent="-285750" lvl="0" marL="285750" marR="0" rtl="0" algn="l">
              <a:lnSpc>
                <a:spcPct val="150000"/>
              </a:lnSpc>
              <a:spcBef>
                <a:spcPts val="0"/>
              </a:spcBef>
              <a:spcAft>
                <a:spcPts val="0"/>
              </a:spcAft>
              <a:buClr>
                <a:schemeClr val="dk1"/>
              </a:buClr>
              <a:buSzPts val="1600"/>
              <a:buFont typeface="Arial"/>
              <a:buChar char="•"/>
            </a:pPr>
            <a:r>
              <a:rPr b="1" i="0" lang="es-CO" sz="1600" u="none" cap="none" strike="noStrike">
                <a:solidFill>
                  <a:srgbClr val="000000"/>
                </a:solidFill>
                <a:latin typeface="Calibri"/>
                <a:ea typeface="Calibri"/>
                <a:cs typeface="Calibri"/>
                <a:sym typeface="Calibri"/>
              </a:rPr>
              <a:t>Source: </a:t>
            </a:r>
            <a:r>
              <a:rPr b="0" i="0" lang="es-CO" sz="1600" u="none" cap="none" strike="noStrike">
                <a:solidFill>
                  <a:srgbClr val="000000"/>
                </a:solidFill>
                <a:latin typeface="Calibri"/>
                <a:ea typeface="Calibri"/>
                <a:cs typeface="Calibri"/>
                <a:sym typeface="Calibri"/>
              </a:rPr>
              <a:t>de donde descargaremos el archivo.</a:t>
            </a:r>
            <a:endParaRPr b="0" i="0" sz="1400" u="none" cap="none" strike="noStrike">
              <a:solidFill>
                <a:srgbClr val="000000"/>
              </a:solidFill>
              <a:latin typeface="Arial"/>
              <a:ea typeface="Arial"/>
              <a:cs typeface="Arial"/>
              <a:sym typeface="Arial"/>
            </a:endParaRPr>
          </a:p>
          <a:p>
            <a:pPr indent="-285750" lvl="0" marL="285750" marR="0" rtl="0" algn="l">
              <a:lnSpc>
                <a:spcPct val="150000"/>
              </a:lnSpc>
              <a:spcBef>
                <a:spcPts val="0"/>
              </a:spcBef>
              <a:spcAft>
                <a:spcPts val="0"/>
              </a:spcAft>
              <a:buClr>
                <a:schemeClr val="dk1"/>
              </a:buClr>
              <a:buSzPts val="1600"/>
              <a:buFont typeface="Arial"/>
              <a:buChar char="•"/>
            </a:pPr>
            <a:r>
              <a:rPr b="1" i="0" lang="es-CO" sz="1600" u="none" cap="none" strike="noStrike">
                <a:solidFill>
                  <a:srgbClr val="000000"/>
                </a:solidFill>
                <a:latin typeface="Calibri"/>
                <a:ea typeface="Calibri"/>
                <a:cs typeface="Calibri"/>
                <a:sym typeface="Calibri"/>
              </a:rPr>
              <a:t>Target: </a:t>
            </a:r>
            <a:r>
              <a:rPr b="0" i="0" lang="es-CO" sz="1600" u="none" cap="none" strike="noStrike">
                <a:solidFill>
                  <a:srgbClr val="000000"/>
                </a:solidFill>
                <a:latin typeface="Calibri"/>
                <a:ea typeface="Calibri"/>
                <a:cs typeface="Calibri"/>
                <a:sym typeface="Calibri"/>
              </a:rPr>
              <a:t>como lo guardaremos en el disco</a:t>
            </a:r>
            <a:endParaRPr b="0" i="0" sz="1600" u="none" cap="none" strike="noStrike">
              <a:solidFill>
                <a:srgbClr val="000000"/>
              </a:solidFill>
              <a:latin typeface="Calibri"/>
              <a:ea typeface="Calibri"/>
              <a:cs typeface="Calibri"/>
              <a:sym typeface="Calibri"/>
            </a:endParaRPr>
          </a:p>
        </p:txBody>
      </p:sp>
      <p:sp>
        <p:nvSpPr>
          <p:cNvPr id="150" name="Google Shape;150;p91"/>
          <p:cNvSpPr/>
          <p:nvPr/>
        </p:nvSpPr>
        <p:spPr>
          <a:xfrm>
            <a:off x="1600115" y="5121681"/>
            <a:ext cx="7508631" cy="738664"/>
          </a:xfrm>
          <a:prstGeom prst="rect">
            <a:avLst/>
          </a:prstGeom>
          <a:solidFill>
            <a:srgbClr val="DDD9C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source = 'http://ai.stanford.edu/~amaas/data/sentiment/aclImdb_v1.tar.gz‘</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b="0" i="1"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1" lang="es-CO" sz="1400" u="none" cap="none" strike="noStrike">
                <a:solidFill>
                  <a:srgbClr val="000000"/>
                </a:solidFill>
                <a:latin typeface="Arial"/>
                <a:ea typeface="Arial"/>
                <a:cs typeface="Arial"/>
                <a:sym typeface="Arial"/>
              </a:rPr>
              <a:t>target = 'aclImdb_v1.tar.gz'</a:t>
            </a:r>
            <a:endParaRPr b="0" i="1"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Tema de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Tema de Offic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LUIS FERNANDO</dc:creator>
</cp:coreProperties>
</file>